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95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3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>
      <p:cViewPr varScale="1">
        <p:scale>
          <a:sx n="74" d="100"/>
          <a:sy n="74" d="100"/>
        </p:scale>
        <p:origin x="116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702676-67F7-42B2-9E4B-B6378230EEF7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</dgm:pt>
    <dgm:pt modelId="{EBA4F845-B332-474B-BAC1-4EE380B3DABE}">
      <dgm:prSet phldrT="[Testo]" custT="1"/>
      <dgm:spPr/>
      <dgm:t>
        <a:bodyPr/>
        <a:lstStyle/>
        <a:p>
          <a:r>
            <a:rPr lang="it-IT" sz="1600" dirty="0" smtClean="0"/>
            <a:t>Homozygous FH</a:t>
          </a:r>
          <a:endParaRPr lang="en-US" sz="1600" dirty="0"/>
        </a:p>
      </dgm:t>
    </dgm:pt>
    <dgm:pt modelId="{07B1FFFF-A7A0-40B3-9CD8-004FB6259DBC}" type="parTrans" cxnId="{C09DFB82-8469-418D-82EB-F9D8C4AF68FF}">
      <dgm:prSet/>
      <dgm:spPr/>
      <dgm:t>
        <a:bodyPr/>
        <a:lstStyle/>
        <a:p>
          <a:endParaRPr lang="en-US"/>
        </a:p>
      </dgm:t>
    </dgm:pt>
    <dgm:pt modelId="{7FA2D5BD-F4D5-4DCB-A43D-53349DF68397}" type="sibTrans" cxnId="{C09DFB82-8469-418D-82EB-F9D8C4AF68FF}">
      <dgm:prSet/>
      <dgm:spPr/>
      <dgm:t>
        <a:bodyPr/>
        <a:lstStyle/>
        <a:p>
          <a:endParaRPr lang="en-US"/>
        </a:p>
      </dgm:t>
    </dgm:pt>
    <dgm:pt modelId="{B2CDDF04-2D4F-4E98-A244-F2BD59E99DFF}">
      <dgm:prSet phldrT="[Testo]" custT="1"/>
      <dgm:spPr/>
      <dgm:t>
        <a:bodyPr/>
        <a:lstStyle/>
        <a:p>
          <a:r>
            <a:rPr lang="it-IT" sz="1600" dirty="0" smtClean="0"/>
            <a:t>Other genetically determined hyperlipidaemia</a:t>
          </a:r>
          <a:endParaRPr lang="en-US" sz="1600" dirty="0"/>
        </a:p>
      </dgm:t>
    </dgm:pt>
    <dgm:pt modelId="{66EDEA80-0C91-4E81-A630-C570C0770D95}" type="parTrans" cxnId="{C3394665-F7F3-439A-861A-5A81F84B3348}">
      <dgm:prSet/>
      <dgm:spPr/>
      <dgm:t>
        <a:bodyPr/>
        <a:lstStyle/>
        <a:p>
          <a:endParaRPr lang="en-US"/>
        </a:p>
      </dgm:t>
    </dgm:pt>
    <dgm:pt modelId="{EDC7CC1C-41C4-403A-9931-4E4B61E664BE}" type="sibTrans" cxnId="{C3394665-F7F3-439A-861A-5A81F84B3348}">
      <dgm:prSet/>
      <dgm:spPr/>
      <dgm:t>
        <a:bodyPr/>
        <a:lstStyle/>
        <a:p>
          <a:endParaRPr lang="en-US"/>
        </a:p>
      </dgm:t>
    </dgm:pt>
    <dgm:pt modelId="{18621D6A-50C8-4B16-948A-2E5BC20791FA}">
      <dgm:prSet phldrT="[Testo]" custT="1"/>
      <dgm:spPr/>
      <dgm:t>
        <a:bodyPr/>
        <a:lstStyle/>
        <a:p>
          <a:r>
            <a:rPr lang="it-IT" sz="1600" dirty="0" smtClean="0"/>
            <a:t>Heterozygous FH</a:t>
          </a:r>
          <a:endParaRPr lang="en-US" sz="1600" dirty="0"/>
        </a:p>
      </dgm:t>
    </dgm:pt>
    <dgm:pt modelId="{17B41F1C-BC8C-430F-9481-D1D032095159}" type="parTrans" cxnId="{1B03DE4A-1055-4A9E-99B5-0AF6E0FBE0C7}">
      <dgm:prSet/>
      <dgm:spPr/>
      <dgm:t>
        <a:bodyPr/>
        <a:lstStyle/>
        <a:p>
          <a:endParaRPr lang="en-US"/>
        </a:p>
      </dgm:t>
    </dgm:pt>
    <dgm:pt modelId="{50DC071C-D406-4CF9-9686-84B741C9854E}" type="sibTrans" cxnId="{1B03DE4A-1055-4A9E-99B5-0AF6E0FBE0C7}">
      <dgm:prSet/>
      <dgm:spPr/>
      <dgm:t>
        <a:bodyPr/>
        <a:lstStyle/>
        <a:p>
          <a:endParaRPr lang="en-US"/>
        </a:p>
      </dgm:t>
    </dgm:pt>
    <dgm:pt modelId="{5EEA2E2A-E19F-4CDB-9AD4-944301652F64}" type="pres">
      <dgm:prSet presAssocID="{E8702676-67F7-42B2-9E4B-B6378230EEF7}" presName="compositeShape" presStyleCnt="0">
        <dgm:presLayoutVars>
          <dgm:chMax val="7"/>
          <dgm:dir/>
          <dgm:resizeHandles val="exact"/>
        </dgm:presLayoutVars>
      </dgm:prSet>
      <dgm:spPr/>
    </dgm:pt>
    <dgm:pt modelId="{BBFD40CE-1EB6-477D-AFB6-A57AE6DA856D}" type="pres">
      <dgm:prSet presAssocID="{E8702676-67F7-42B2-9E4B-B6378230EEF7}" presName="wedge1" presStyleLbl="node1" presStyleIdx="0" presStyleCnt="3" custLinFactNeighborX="-953" custLinFactNeighborY="3289"/>
      <dgm:spPr/>
      <dgm:t>
        <a:bodyPr/>
        <a:lstStyle/>
        <a:p>
          <a:endParaRPr lang="it-IT"/>
        </a:p>
      </dgm:t>
    </dgm:pt>
    <dgm:pt modelId="{8E1CAC9E-5059-4AD3-A72C-0761435BEC4E}" type="pres">
      <dgm:prSet presAssocID="{E8702676-67F7-42B2-9E4B-B6378230EEF7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A89788F-3AA1-4E0D-9404-9FDA121A99CE}" type="pres">
      <dgm:prSet presAssocID="{E8702676-67F7-42B2-9E4B-B6378230EEF7}" presName="wedge2" presStyleLbl="node1" presStyleIdx="1" presStyleCnt="3" custLinFactNeighborX="1953" custLinFactNeighborY="2449"/>
      <dgm:spPr/>
      <dgm:t>
        <a:bodyPr/>
        <a:lstStyle/>
        <a:p>
          <a:endParaRPr lang="it-IT"/>
        </a:p>
      </dgm:t>
    </dgm:pt>
    <dgm:pt modelId="{D2624E0E-BE61-496D-977C-245EB60E2F79}" type="pres">
      <dgm:prSet presAssocID="{E8702676-67F7-42B2-9E4B-B6378230EEF7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5F8A374-EA79-4968-A934-53830B03B75B}" type="pres">
      <dgm:prSet presAssocID="{E8702676-67F7-42B2-9E4B-B6378230EEF7}" presName="wedge3" presStyleLbl="node1" presStyleIdx="2" presStyleCnt="3"/>
      <dgm:spPr/>
      <dgm:t>
        <a:bodyPr/>
        <a:lstStyle/>
        <a:p>
          <a:endParaRPr lang="it-IT"/>
        </a:p>
      </dgm:t>
    </dgm:pt>
    <dgm:pt modelId="{86B89C98-3BA7-455A-AF80-F1D3A798FA8A}" type="pres">
      <dgm:prSet presAssocID="{E8702676-67F7-42B2-9E4B-B6378230EEF7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ECA96A52-FFE5-4799-89BE-F6F83CD4C154}" type="presOf" srcId="{18621D6A-50C8-4B16-948A-2E5BC20791FA}" destId="{86B89C98-3BA7-455A-AF80-F1D3A798FA8A}" srcOrd="1" destOrd="0" presId="urn:microsoft.com/office/officeart/2005/8/layout/chart3"/>
    <dgm:cxn modelId="{C3394665-F7F3-439A-861A-5A81F84B3348}" srcId="{E8702676-67F7-42B2-9E4B-B6378230EEF7}" destId="{B2CDDF04-2D4F-4E98-A244-F2BD59E99DFF}" srcOrd="1" destOrd="0" parTransId="{66EDEA80-0C91-4E81-A630-C570C0770D95}" sibTransId="{EDC7CC1C-41C4-403A-9931-4E4B61E664BE}"/>
    <dgm:cxn modelId="{D63CA57D-BEED-46C6-9A5C-D79F21D1DB41}" type="presOf" srcId="{E8702676-67F7-42B2-9E4B-B6378230EEF7}" destId="{5EEA2E2A-E19F-4CDB-9AD4-944301652F64}" srcOrd="0" destOrd="0" presId="urn:microsoft.com/office/officeart/2005/8/layout/chart3"/>
    <dgm:cxn modelId="{B6352E8F-C445-44D2-8262-A9155C3DF2D4}" type="presOf" srcId="{B2CDDF04-2D4F-4E98-A244-F2BD59E99DFF}" destId="{3A89788F-3AA1-4E0D-9404-9FDA121A99CE}" srcOrd="0" destOrd="0" presId="urn:microsoft.com/office/officeart/2005/8/layout/chart3"/>
    <dgm:cxn modelId="{8CC0FF5B-2D8C-4D7F-9E71-35F823036F15}" type="presOf" srcId="{18621D6A-50C8-4B16-948A-2E5BC20791FA}" destId="{A5F8A374-EA79-4968-A934-53830B03B75B}" srcOrd="0" destOrd="0" presId="urn:microsoft.com/office/officeart/2005/8/layout/chart3"/>
    <dgm:cxn modelId="{1F97C3D7-9E44-42F2-BA72-13B812BC1512}" type="presOf" srcId="{EBA4F845-B332-474B-BAC1-4EE380B3DABE}" destId="{8E1CAC9E-5059-4AD3-A72C-0761435BEC4E}" srcOrd="1" destOrd="0" presId="urn:microsoft.com/office/officeart/2005/8/layout/chart3"/>
    <dgm:cxn modelId="{0A193230-F42A-421E-9903-E3E12CA485B1}" type="presOf" srcId="{EBA4F845-B332-474B-BAC1-4EE380B3DABE}" destId="{BBFD40CE-1EB6-477D-AFB6-A57AE6DA856D}" srcOrd="0" destOrd="0" presId="urn:microsoft.com/office/officeart/2005/8/layout/chart3"/>
    <dgm:cxn modelId="{1B03DE4A-1055-4A9E-99B5-0AF6E0FBE0C7}" srcId="{E8702676-67F7-42B2-9E4B-B6378230EEF7}" destId="{18621D6A-50C8-4B16-948A-2E5BC20791FA}" srcOrd="2" destOrd="0" parTransId="{17B41F1C-BC8C-430F-9481-D1D032095159}" sibTransId="{50DC071C-D406-4CF9-9686-84B741C9854E}"/>
    <dgm:cxn modelId="{C09DFB82-8469-418D-82EB-F9D8C4AF68FF}" srcId="{E8702676-67F7-42B2-9E4B-B6378230EEF7}" destId="{EBA4F845-B332-474B-BAC1-4EE380B3DABE}" srcOrd="0" destOrd="0" parTransId="{07B1FFFF-A7A0-40B3-9CD8-004FB6259DBC}" sibTransId="{7FA2D5BD-F4D5-4DCB-A43D-53349DF68397}"/>
    <dgm:cxn modelId="{471197B9-14F6-461D-81BB-258E91518175}" type="presOf" srcId="{B2CDDF04-2D4F-4E98-A244-F2BD59E99DFF}" destId="{D2624E0E-BE61-496D-977C-245EB60E2F79}" srcOrd="1" destOrd="0" presId="urn:microsoft.com/office/officeart/2005/8/layout/chart3"/>
    <dgm:cxn modelId="{47087694-BC6E-4EF5-8526-83AA40CD94BC}" type="presParOf" srcId="{5EEA2E2A-E19F-4CDB-9AD4-944301652F64}" destId="{BBFD40CE-1EB6-477D-AFB6-A57AE6DA856D}" srcOrd="0" destOrd="0" presId="urn:microsoft.com/office/officeart/2005/8/layout/chart3"/>
    <dgm:cxn modelId="{F9775720-548A-49B6-9B8D-05CE7029A53A}" type="presParOf" srcId="{5EEA2E2A-E19F-4CDB-9AD4-944301652F64}" destId="{8E1CAC9E-5059-4AD3-A72C-0761435BEC4E}" srcOrd="1" destOrd="0" presId="urn:microsoft.com/office/officeart/2005/8/layout/chart3"/>
    <dgm:cxn modelId="{4BF4F1F0-99A8-4BC7-B59F-F6F923059425}" type="presParOf" srcId="{5EEA2E2A-E19F-4CDB-9AD4-944301652F64}" destId="{3A89788F-3AA1-4E0D-9404-9FDA121A99CE}" srcOrd="2" destOrd="0" presId="urn:microsoft.com/office/officeart/2005/8/layout/chart3"/>
    <dgm:cxn modelId="{05FFDCFC-FC97-47FE-ADE6-D1E52B0A3375}" type="presParOf" srcId="{5EEA2E2A-E19F-4CDB-9AD4-944301652F64}" destId="{D2624E0E-BE61-496D-977C-245EB60E2F79}" srcOrd="3" destOrd="0" presId="urn:microsoft.com/office/officeart/2005/8/layout/chart3"/>
    <dgm:cxn modelId="{2032B4B2-C681-4421-BF16-8133210DBE90}" type="presParOf" srcId="{5EEA2E2A-E19F-4CDB-9AD4-944301652F64}" destId="{A5F8A374-EA79-4968-A934-53830B03B75B}" srcOrd="4" destOrd="0" presId="urn:microsoft.com/office/officeart/2005/8/layout/chart3"/>
    <dgm:cxn modelId="{26415698-A368-4B7E-8BCB-19D435FD5CE2}" type="presParOf" srcId="{5EEA2E2A-E19F-4CDB-9AD4-944301652F64}" destId="{86B89C98-3BA7-455A-AF80-F1D3A798FA8A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F2DBF9-E1CB-483C-A36D-6EDF963C9A79}" type="doc">
      <dgm:prSet loTypeId="urn:microsoft.com/office/officeart/2005/8/layout/vList5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908FB7B-517D-4925-8E12-C6C4D9BF7FAB}">
      <dgm:prSet phldrT="[Testo]"/>
      <dgm:spPr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  <dgm:t>
        <a:bodyPr/>
        <a:lstStyle/>
        <a:p>
          <a:r>
            <a:rPr lang="it-IT" dirty="0" smtClean="0"/>
            <a:t>ROME, PISTOIA, SASSARI</a:t>
          </a:r>
          <a:endParaRPr lang="it-IT" dirty="0"/>
        </a:p>
      </dgm:t>
    </dgm:pt>
    <dgm:pt modelId="{25C89175-E8A4-43C6-818D-3A7D5F94A144}" type="parTrans" cxnId="{72C1F648-DE0D-4C52-8521-77161DF68694}">
      <dgm:prSet/>
      <dgm:spPr/>
      <dgm:t>
        <a:bodyPr/>
        <a:lstStyle/>
        <a:p>
          <a:endParaRPr lang="it-IT"/>
        </a:p>
      </dgm:t>
    </dgm:pt>
    <dgm:pt modelId="{08444C16-AB0F-46AB-9603-F18274347E44}" type="sibTrans" cxnId="{72C1F648-DE0D-4C52-8521-77161DF68694}">
      <dgm:prSet/>
      <dgm:spPr/>
      <dgm:t>
        <a:bodyPr/>
        <a:lstStyle/>
        <a:p>
          <a:endParaRPr lang="it-IT"/>
        </a:p>
      </dgm:t>
    </dgm:pt>
    <dgm:pt modelId="{4047573E-1FD6-4600-ABF3-DDBE3B31140C}">
      <dgm:prSet phldrT="[Testo]"/>
      <dgm:spPr>
        <a:effectLst>
          <a:glow rad="228600">
            <a:schemeClr val="accent1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  <dgm:t>
        <a:bodyPr/>
        <a:lstStyle/>
        <a:p>
          <a:r>
            <a:rPr lang="it-IT" dirty="0" smtClean="0"/>
            <a:t>Lipoprotein apheresis</a:t>
          </a:r>
          <a:endParaRPr lang="it-IT" dirty="0"/>
        </a:p>
      </dgm:t>
    </dgm:pt>
    <dgm:pt modelId="{89BF683C-E4DF-4311-BBC3-E92C290E6055}" type="parTrans" cxnId="{03EF600B-9243-409A-B357-454A50FCAFD8}">
      <dgm:prSet/>
      <dgm:spPr/>
      <dgm:t>
        <a:bodyPr/>
        <a:lstStyle/>
        <a:p>
          <a:endParaRPr lang="it-IT"/>
        </a:p>
      </dgm:t>
    </dgm:pt>
    <dgm:pt modelId="{6E53A40B-FB96-464F-9CB4-CFF72188D398}" type="sibTrans" cxnId="{03EF600B-9243-409A-B357-454A50FCAFD8}">
      <dgm:prSet/>
      <dgm:spPr/>
      <dgm:t>
        <a:bodyPr/>
        <a:lstStyle/>
        <a:p>
          <a:endParaRPr lang="it-IT"/>
        </a:p>
      </dgm:t>
    </dgm:pt>
    <dgm:pt modelId="{6C2BAF65-6DEA-4367-A3AC-87FF0D98B6FC}">
      <dgm:prSet phldrT="[Testo]"/>
      <dgm:spPr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  <dgm:t>
        <a:bodyPr/>
        <a:lstStyle/>
        <a:p>
          <a:r>
            <a:rPr lang="it-IT" dirty="0" smtClean="0"/>
            <a:t>GENOA</a:t>
          </a:r>
          <a:endParaRPr lang="it-IT" dirty="0"/>
        </a:p>
      </dgm:t>
    </dgm:pt>
    <dgm:pt modelId="{FB23D257-2755-4ACA-A4C1-8583A77C064D}" type="parTrans" cxnId="{4D9021CA-CFDC-4CBE-9610-EC9B1F0CEEE0}">
      <dgm:prSet/>
      <dgm:spPr/>
      <dgm:t>
        <a:bodyPr/>
        <a:lstStyle/>
        <a:p>
          <a:endParaRPr lang="it-IT"/>
        </a:p>
      </dgm:t>
    </dgm:pt>
    <dgm:pt modelId="{97A6933C-8D21-4147-9068-4D0589FE420D}" type="sibTrans" cxnId="{4D9021CA-CFDC-4CBE-9610-EC9B1F0CEEE0}">
      <dgm:prSet/>
      <dgm:spPr/>
      <dgm:t>
        <a:bodyPr/>
        <a:lstStyle/>
        <a:p>
          <a:endParaRPr lang="it-IT"/>
        </a:p>
      </dgm:t>
    </dgm:pt>
    <dgm:pt modelId="{2B3CA973-92E9-44F4-AC56-423876EE1A32}">
      <dgm:prSet phldrT="[Testo]"/>
      <dgm:spPr>
        <a:effectLst>
          <a:glow rad="228600">
            <a:schemeClr val="accent1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  <dgm:t>
        <a:bodyPr/>
        <a:lstStyle/>
        <a:p>
          <a:r>
            <a:rPr lang="it-IT" dirty="0" smtClean="0"/>
            <a:t>Centre for molecular and genetic diagnosis</a:t>
          </a:r>
          <a:endParaRPr lang="it-IT" dirty="0"/>
        </a:p>
      </dgm:t>
    </dgm:pt>
    <dgm:pt modelId="{DF803C43-0A84-4C74-B7AD-D130C491B532}" type="parTrans" cxnId="{379E52F2-46CB-40C1-B4EB-89A8189CA0B3}">
      <dgm:prSet/>
      <dgm:spPr/>
      <dgm:t>
        <a:bodyPr/>
        <a:lstStyle/>
        <a:p>
          <a:endParaRPr lang="it-IT"/>
        </a:p>
      </dgm:t>
    </dgm:pt>
    <dgm:pt modelId="{BECE2A00-F0CF-4A92-9608-5B2E6B47AC53}" type="sibTrans" cxnId="{379E52F2-46CB-40C1-B4EB-89A8189CA0B3}">
      <dgm:prSet/>
      <dgm:spPr/>
      <dgm:t>
        <a:bodyPr/>
        <a:lstStyle/>
        <a:p>
          <a:endParaRPr lang="it-IT"/>
        </a:p>
      </dgm:t>
    </dgm:pt>
    <dgm:pt modelId="{55BDF131-19CF-4ADB-9273-041EE05C37CD}">
      <dgm:prSet phldrT="[Testo]"/>
      <dgm:spPr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  <dgm:t>
        <a:bodyPr/>
        <a:lstStyle/>
        <a:p>
          <a:r>
            <a:rPr lang="it-IT" dirty="0" smtClean="0"/>
            <a:t>SASSARI</a:t>
          </a:r>
          <a:endParaRPr lang="it-IT" dirty="0"/>
        </a:p>
      </dgm:t>
    </dgm:pt>
    <dgm:pt modelId="{D3A7EF2A-857A-47F1-9D64-249C7E81CAED}" type="parTrans" cxnId="{02D0ED7F-D50B-4A95-9DB8-B7C8DECB150A}">
      <dgm:prSet/>
      <dgm:spPr/>
      <dgm:t>
        <a:bodyPr/>
        <a:lstStyle/>
        <a:p>
          <a:endParaRPr lang="it-IT"/>
        </a:p>
      </dgm:t>
    </dgm:pt>
    <dgm:pt modelId="{C821122D-4B61-4334-83B8-2AA15D80A99B}" type="sibTrans" cxnId="{02D0ED7F-D50B-4A95-9DB8-B7C8DECB150A}">
      <dgm:prSet/>
      <dgm:spPr/>
      <dgm:t>
        <a:bodyPr/>
        <a:lstStyle/>
        <a:p>
          <a:endParaRPr lang="it-IT"/>
        </a:p>
      </dgm:t>
    </dgm:pt>
    <dgm:pt modelId="{D3C18E69-507C-4221-B3E7-D770803A14FF}">
      <dgm:prSet phldrT="[Testo]"/>
      <dgm:spPr>
        <a:effectLst>
          <a:glow rad="228600">
            <a:schemeClr val="accent1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  <dgm:t>
        <a:bodyPr/>
        <a:lstStyle/>
        <a:p>
          <a:r>
            <a:rPr lang="it-IT" dirty="0" smtClean="0"/>
            <a:t>Largest number of ARH patients</a:t>
          </a:r>
          <a:endParaRPr lang="it-IT" dirty="0"/>
        </a:p>
      </dgm:t>
    </dgm:pt>
    <dgm:pt modelId="{8A646ECA-A39D-4E39-A6ED-A94BFCF54878}" type="parTrans" cxnId="{AF45FE3E-9513-4E2E-9664-0B259D7C0851}">
      <dgm:prSet/>
      <dgm:spPr/>
      <dgm:t>
        <a:bodyPr/>
        <a:lstStyle/>
        <a:p>
          <a:endParaRPr lang="it-IT"/>
        </a:p>
      </dgm:t>
    </dgm:pt>
    <dgm:pt modelId="{E5993C4B-D961-4FAC-B32C-B2EE5FA30C4A}" type="sibTrans" cxnId="{AF45FE3E-9513-4E2E-9664-0B259D7C0851}">
      <dgm:prSet/>
      <dgm:spPr/>
      <dgm:t>
        <a:bodyPr/>
        <a:lstStyle/>
        <a:p>
          <a:endParaRPr lang="it-IT"/>
        </a:p>
      </dgm:t>
    </dgm:pt>
    <dgm:pt modelId="{CB7D9C19-55E6-4348-A92F-14C6FD983BF9}">
      <dgm:prSet/>
      <dgm:spPr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  <dgm:t>
        <a:bodyPr/>
        <a:lstStyle/>
        <a:p>
          <a:r>
            <a:rPr lang="it-IT" dirty="0" smtClean="0"/>
            <a:t>ROME, TURIN</a:t>
          </a:r>
          <a:endParaRPr lang="it-IT" dirty="0"/>
        </a:p>
      </dgm:t>
    </dgm:pt>
    <dgm:pt modelId="{863B42A6-A44E-43AD-8C1A-7337D3F58A5A}" type="parTrans" cxnId="{3FB73F03-B913-44ED-9D5A-AC6A20EA9CD9}">
      <dgm:prSet/>
      <dgm:spPr/>
      <dgm:t>
        <a:bodyPr/>
        <a:lstStyle/>
        <a:p>
          <a:endParaRPr lang="it-IT"/>
        </a:p>
      </dgm:t>
    </dgm:pt>
    <dgm:pt modelId="{CBD3C9F8-E6BB-471A-A38A-E11C4E703E4F}" type="sibTrans" cxnId="{3FB73F03-B913-44ED-9D5A-AC6A20EA9CD9}">
      <dgm:prSet/>
      <dgm:spPr/>
      <dgm:t>
        <a:bodyPr/>
        <a:lstStyle/>
        <a:p>
          <a:endParaRPr lang="it-IT"/>
        </a:p>
      </dgm:t>
    </dgm:pt>
    <dgm:pt modelId="{AC812A4D-8197-4F6C-BC28-611DCAD399BC}">
      <dgm:prSet/>
      <dgm:spPr>
        <a:effectLst>
          <a:glow rad="228600">
            <a:schemeClr val="accent1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  <dgm:t>
        <a:bodyPr/>
        <a:lstStyle/>
        <a:p>
          <a:r>
            <a:rPr lang="it-IT" dirty="0" smtClean="0"/>
            <a:t>Pediatric centres</a:t>
          </a:r>
          <a:endParaRPr lang="it-IT" dirty="0"/>
        </a:p>
      </dgm:t>
    </dgm:pt>
    <dgm:pt modelId="{C39C6B10-9C3A-4489-A432-909EF457951D}" type="parTrans" cxnId="{A9F78D51-76FC-427A-863F-EC3CF8475F9F}">
      <dgm:prSet/>
      <dgm:spPr/>
      <dgm:t>
        <a:bodyPr/>
        <a:lstStyle/>
        <a:p>
          <a:endParaRPr lang="it-IT"/>
        </a:p>
      </dgm:t>
    </dgm:pt>
    <dgm:pt modelId="{846BCA51-D3D8-4FE7-9F34-C1776075632A}" type="sibTrans" cxnId="{A9F78D51-76FC-427A-863F-EC3CF8475F9F}">
      <dgm:prSet/>
      <dgm:spPr/>
      <dgm:t>
        <a:bodyPr/>
        <a:lstStyle/>
        <a:p>
          <a:endParaRPr lang="it-IT"/>
        </a:p>
      </dgm:t>
    </dgm:pt>
    <dgm:pt modelId="{7E525722-1746-49DA-83B9-2A8261945906}" type="pres">
      <dgm:prSet presAssocID="{53F2DBF9-E1CB-483C-A36D-6EDF963C9A7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C324CF62-12DF-4C0E-A6AD-655F4A5C5E5A}" type="pres">
      <dgm:prSet presAssocID="{8908FB7B-517D-4925-8E12-C6C4D9BF7FAB}" presName="linNode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7D119C77-9295-4273-9F4D-D5F8CD5B1898}" type="pres">
      <dgm:prSet presAssocID="{8908FB7B-517D-4925-8E12-C6C4D9BF7FA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28DACB1-BEA4-4EF0-B8CA-729DB700DAD3}" type="pres">
      <dgm:prSet presAssocID="{8908FB7B-517D-4925-8E12-C6C4D9BF7FA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C72DC35-7F49-45D4-8D3B-F581A71C8C82}" type="pres">
      <dgm:prSet presAssocID="{08444C16-AB0F-46AB-9603-F18274347E44}" presName="sp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CAE3FD74-5DB1-412F-9EE3-46E0A0DAFB57}" type="pres">
      <dgm:prSet presAssocID="{CB7D9C19-55E6-4348-A92F-14C6FD983BF9}" presName="linNode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7C4D005B-135A-4540-9F6F-2392ECF25DF6}" type="pres">
      <dgm:prSet presAssocID="{CB7D9C19-55E6-4348-A92F-14C6FD983BF9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CAFCB92-B47C-475F-B0D8-E5B67080CDFB}" type="pres">
      <dgm:prSet presAssocID="{CB7D9C19-55E6-4348-A92F-14C6FD983BF9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F691212-99AA-44B9-8526-FD64D42A74C7}" type="pres">
      <dgm:prSet presAssocID="{CBD3C9F8-E6BB-471A-A38A-E11C4E703E4F}" presName="sp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884CF07B-1586-4313-887D-1192B78C515B}" type="pres">
      <dgm:prSet presAssocID="{6C2BAF65-6DEA-4367-A3AC-87FF0D98B6FC}" presName="linNode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A590F3CF-E869-4248-8C41-8E6A93273466}" type="pres">
      <dgm:prSet presAssocID="{6C2BAF65-6DEA-4367-A3AC-87FF0D98B6FC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0F38FBF-213F-4790-B2B8-C0140E86181B}" type="pres">
      <dgm:prSet presAssocID="{6C2BAF65-6DEA-4367-A3AC-87FF0D98B6FC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4D02C06-88C6-4A46-A466-C4A8D02060B8}" type="pres">
      <dgm:prSet presAssocID="{97A6933C-8D21-4147-9068-4D0589FE420D}" presName="sp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2EE5F2B7-1009-4D6A-8A99-A4E4EE66E638}" type="pres">
      <dgm:prSet presAssocID="{55BDF131-19CF-4ADB-9273-041EE05C37CD}" presName="linNode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5F6CACFA-C263-4DDD-ACF5-A196D6140F26}" type="pres">
      <dgm:prSet presAssocID="{55BDF131-19CF-4ADB-9273-041EE05C37CD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9D78702-7D96-4FE0-BB9C-F0ECF08F5489}" type="pres">
      <dgm:prSet presAssocID="{55BDF131-19CF-4ADB-9273-041EE05C37CD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9506D357-B6C6-417C-8B2B-F1644FE50BB1}" type="presOf" srcId="{CB7D9C19-55E6-4348-A92F-14C6FD983BF9}" destId="{7C4D005B-135A-4540-9F6F-2392ECF25DF6}" srcOrd="0" destOrd="0" presId="urn:microsoft.com/office/officeart/2005/8/layout/vList5"/>
    <dgm:cxn modelId="{1B3F9C99-71AE-4E62-A231-11BE6DF4F5BD}" type="presOf" srcId="{6C2BAF65-6DEA-4367-A3AC-87FF0D98B6FC}" destId="{A590F3CF-E869-4248-8C41-8E6A93273466}" srcOrd="0" destOrd="0" presId="urn:microsoft.com/office/officeart/2005/8/layout/vList5"/>
    <dgm:cxn modelId="{5915D115-DA08-424E-960D-44291A8BD662}" type="presOf" srcId="{8908FB7B-517D-4925-8E12-C6C4D9BF7FAB}" destId="{7D119C77-9295-4273-9F4D-D5F8CD5B1898}" srcOrd="0" destOrd="0" presId="urn:microsoft.com/office/officeart/2005/8/layout/vList5"/>
    <dgm:cxn modelId="{4D9021CA-CFDC-4CBE-9610-EC9B1F0CEEE0}" srcId="{53F2DBF9-E1CB-483C-A36D-6EDF963C9A79}" destId="{6C2BAF65-6DEA-4367-A3AC-87FF0D98B6FC}" srcOrd="2" destOrd="0" parTransId="{FB23D257-2755-4ACA-A4C1-8583A77C064D}" sibTransId="{97A6933C-8D21-4147-9068-4D0589FE420D}"/>
    <dgm:cxn modelId="{379E52F2-46CB-40C1-B4EB-89A8189CA0B3}" srcId="{6C2BAF65-6DEA-4367-A3AC-87FF0D98B6FC}" destId="{2B3CA973-92E9-44F4-AC56-423876EE1A32}" srcOrd="0" destOrd="0" parTransId="{DF803C43-0A84-4C74-B7AD-D130C491B532}" sibTransId="{BECE2A00-F0CF-4A92-9608-5B2E6B47AC53}"/>
    <dgm:cxn modelId="{A768F80D-9205-431F-9A9C-0CA857A42802}" type="presOf" srcId="{D3C18E69-507C-4221-B3E7-D770803A14FF}" destId="{39D78702-7D96-4FE0-BB9C-F0ECF08F5489}" srcOrd="0" destOrd="0" presId="urn:microsoft.com/office/officeart/2005/8/layout/vList5"/>
    <dgm:cxn modelId="{F6BBE088-47E0-41B6-816B-046308961B52}" type="presOf" srcId="{55BDF131-19CF-4ADB-9273-041EE05C37CD}" destId="{5F6CACFA-C263-4DDD-ACF5-A196D6140F26}" srcOrd="0" destOrd="0" presId="urn:microsoft.com/office/officeart/2005/8/layout/vList5"/>
    <dgm:cxn modelId="{5BCA500B-67A0-44D0-9245-1938287DD65B}" type="presOf" srcId="{2B3CA973-92E9-44F4-AC56-423876EE1A32}" destId="{E0F38FBF-213F-4790-B2B8-C0140E86181B}" srcOrd="0" destOrd="0" presId="urn:microsoft.com/office/officeart/2005/8/layout/vList5"/>
    <dgm:cxn modelId="{55D716B7-E4F0-445E-95E1-E90CEE2817D7}" type="presOf" srcId="{4047573E-1FD6-4600-ABF3-DDBE3B31140C}" destId="{328DACB1-BEA4-4EF0-B8CA-729DB700DAD3}" srcOrd="0" destOrd="0" presId="urn:microsoft.com/office/officeart/2005/8/layout/vList5"/>
    <dgm:cxn modelId="{3FB73F03-B913-44ED-9D5A-AC6A20EA9CD9}" srcId="{53F2DBF9-E1CB-483C-A36D-6EDF963C9A79}" destId="{CB7D9C19-55E6-4348-A92F-14C6FD983BF9}" srcOrd="1" destOrd="0" parTransId="{863B42A6-A44E-43AD-8C1A-7337D3F58A5A}" sibTransId="{CBD3C9F8-E6BB-471A-A38A-E11C4E703E4F}"/>
    <dgm:cxn modelId="{A9542829-F246-46E7-A264-9DEEACD6654C}" type="presOf" srcId="{53F2DBF9-E1CB-483C-A36D-6EDF963C9A79}" destId="{7E525722-1746-49DA-83B9-2A8261945906}" srcOrd="0" destOrd="0" presId="urn:microsoft.com/office/officeart/2005/8/layout/vList5"/>
    <dgm:cxn modelId="{03EF600B-9243-409A-B357-454A50FCAFD8}" srcId="{8908FB7B-517D-4925-8E12-C6C4D9BF7FAB}" destId="{4047573E-1FD6-4600-ABF3-DDBE3B31140C}" srcOrd="0" destOrd="0" parTransId="{89BF683C-E4DF-4311-BBC3-E92C290E6055}" sibTransId="{6E53A40B-FB96-464F-9CB4-CFF72188D398}"/>
    <dgm:cxn modelId="{AF45FE3E-9513-4E2E-9664-0B259D7C0851}" srcId="{55BDF131-19CF-4ADB-9273-041EE05C37CD}" destId="{D3C18E69-507C-4221-B3E7-D770803A14FF}" srcOrd="0" destOrd="0" parTransId="{8A646ECA-A39D-4E39-A6ED-A94BFCF54878}" sibTransId="{E5993C4B-D961-4FAC-B32C-B2EE5FA30C4A}"/>
    <dgm:cxn modelId="{ED6E7456-9F4F-4F5B-ABB2-C4A3949F9B92}" type="presOf" srcId="{AC812A4D-8197-4F6C-BC28-611DCAD399BC}" destId="{8CAFCB92-B47C-475F-B0D8-E5B67080CDFB}" srcOrd="0" destOrd="0" presId="urn:microsoft.com/office/officeart/2005/8/layout/vList5"/>
    <dgm:cxn modelId="{A9F78D51-76FC-427A-863F-EC3CF8475F9F}" srcId="{CB7D9C19-55E6-4348-A92F-14C6FD983BF9}" destId="{AC812A4D-8197-4F6C-BC28-611DCAD399BC}" srcOrd="0" destOrd="0" parTransId="{C39C6B10-9C3A-4489-A432-909EF457951D}" sibTransId="{846BCA51-D3D8-4FE7-9F34-C1776075632A}"/>
    <dgm:cxn modelId="{02D0ED7F-D50B-4A95-9DB8-B7C8DECB150A}" srcId="{53F2DBF9-E1CB-483C-A36D-6EDF963C9A79}" destId="{55BDF131-19CF-4ADB-9273-041EE05C37CD}" srcOrd="3" destOrd="0" parTransId="{D3A7EF2A-857A-47F1-9D64-249C7E81CAED}" sibTransId="{C821122D-4B61-4334-83B8-2AA15D80A99B}"/>
    <dgm:cxn modelId="{72C1F648-DE0D-4C52-8521-77161DF68694}" srcId="{53F2DBF9-E1CB-483C-A36D-6EDF963C9A79}" destId="{8908FB7B-517D-4925-8E12-C6C4D9BF7FAB}" srcOrd="0" destOrd="0" parTransId="{25C89175-E8A4-43C6-818D-3A7D5F94A144}" sibTransId="{08444C16-AB0F-46AB-9603-F18274347E44}"/>
    <dgm:cxn modelId="{8BF687DE-6C4D-436E-9080-C4D349D47BA2}" type="presParOf" srcId="{7E525722-1746-49DA-83B9-2A8261945906}" destId="{C324CF62-12DF-4C0E-A6AD-655F4A5C5E5A}" srcOrd="0" destOrd="0" presId="urn:microsoft.com/office/officeart/2005/8/layout/vList5"/>
    <dgm:cxn modelId="{B86CB8BB-49D3-4A75-8A1E-FBB713C2B0E2}" type="presParOf" srcId="{C324CF62-12DF-4C0E-A6AD-655F4A5C5E5A}" destId="{7D119C77-9295-4273-9F4D-D5F8CD5B1898}" srcOrd="0" destOrd="0" presId="urn:microsoft.com/office/officeart/2005/8/layout/vList5"/>
    <dgm:cxn modelId="{7B4F3AEA-2CAD-48BB-9250-3795E1C8E066}" type="presParOf" srcId="{C324CF62-12DF-4C0E-A6AD-655F4A5C5E5A}" destId="{328DACB1-BEA4-4EF0-B8CA-729DB700DAD3}" srcOrd="1" destOrd="0" presId="urn:microsoft.com/office/officeart/2005/8/layout/vList5"/>
    <dgm:cxn modelId="{BA2CC581-BE19-4E4D-9FB7-2778F0546C29}" type="presParOf" srcId="{7E525722-1746-49DA-83B9-2A8261945906}" destId="{0C72DC35-7F49-45D4-8D3B-F581A71C8C82}" srcOrd="1" destOrd="0" presId="urn:microsoft.com/office/officeart/2005/8/layout/vList5"/>
    <dgm:cxn modelId="{C4ABF336-8407-4643-B173-9A78D9D207E2}" type="presParOf" srcId="{7E525722-1746-49DA-83B9-2A8261945906}" destId="{CAE3FD74-5DB1-412F-9EE3-46E0A0DAFB57}" srcOrd="2" destOrd="0" presId="urn:microsoft.com/office/officeart/2005/8/layout/vList5"/>
    <dgm:cxn modelId="{B8BFB146-8211-4F7A-93F5-C2B85559DBA4}" type="presParOf" srcId="{CAE3FD74-5DB1-412F-9EE3-46E0A0DAFB57}" destId="{7C4D005B-135A-4540-9F6F-2392ECF25DF6}" srcOrd="0" destOrd="0" presId="urn:microsoft.com/office/officeart/2005/8/layout/vList5"/>
    <dgm:cxn modelId="{CA4666ED-C187-4AEB-AD94-18D5C486EA0A}" type="presParOf" srcId="{CAE3FD74-5DB1-412F-9EE3-46E0A0DAFB57}" destId="{8CAFCB92-B47C-475F-B0D8-E5B67080CDFB}" srcOrd="1" destOrd="0" presId="urn:microsoft.com/office/officeart/2005/8/layout/vList5"/>
    <dgm:cxn modelId="{F3F6511D-CD25-4562-A243-7C4D3CC4D080}" type="presParOf" srcId="{7E525722-1746-49DA-83B9-2A8261945906}" destId="{BF691212-99AA-44B9-8526-FD64D42A74C7}" srcOrd="3" destOrd="0" presId="urn:microsoft.com/office/officeart/2005/8/layout/vList5"/>
    <dgm:cxn modelId="{C946F1DA-9A1C-456E-9FFD-C58DD561EA3D}" type="presParOf" srcId="{7E525722-1746-49DA-83B9-2A8261945906}" destId="{884CF07B-1586-4313-887D-1192B78C515B}" srcOrd="4" destOrd="0" presId="urn:microsoft.com/office/officeart/2005/8/layout/vList5"/>
    <dgm:cxn modelId="{9B652B20-5362-4345-A36A-FCEF6FC461D0}" type="presParOf" srcId="{884CF07B-1586-4313-887D-1192B78C515B}" destId="{A590F3CF-E869-4248-8C41-8E6A93273466}" srcOrd="0" destOrd="0" presId="urn:microsoft.com/office/officeart/2005/8/layout/vList5"/>
    <dgm:cxn modelId="{C58EAC79-B137-48BF-AAA8-33AF28339892}" type="presParOf" srcId="{884CF07B-1586-4313-887D-1192B78C515B}" destId="{E0F38FBF-213F-4790-B2B8-C0140E86181B}" srcOrd="1" destOrd="0" presId="urn:microsoft.com/office/officeart/2005/8/layout/vList5"/>
    <dgm:cxn modelId="{9D803A29-AFB0-4C18-91AA-7D8A95BE3B82}" type="presParOf" srcId="{7E525722-1746-49DA-83B9-2A8261945906}" destId="{E4D02C06-88C6-4A46-A466-C4A8D02060B8}" srcOrd="5" destOrd="0" presId="urn:microsoft.com/office/officeart/2005/8/layout/vList5"/>
    <dgm:cxn modelId="{02BC0F8B-A797-44C5-A9FA-7427E9E24E5A}" type="presParOf" srcId="{7E525722-1746-49DA-83B9-2A8261945906}" destId="{2EE5F2B7-1009-4D6A-8A99-A4E4EE66E638}" srcOrd="6" destOrd="0" presId="urn:microsoft.com/office/officeart/2005/8/layout/vList5"/>
    <dgm:cxn modelId="{3981E9F1-53C0-4641-BFCF-825118138619}" type="presParOf" srcId="{2EE5F2B7-1009-4D6A-8A99-A4E4EE66E638}" destId="{5F6CACFA-C263-4DDD-ACF5-A196D6140F26}" srcOrd="0" destOrd="0" presId="urn:microsoft.com/office/officeart/2005/8/layout/vList5"/>
    <dgm:cxn modelId="{26A2337E-E581-4116-90C9-6AB179ECA283}" type="presParOf" srcId="{2EE5F2B7-1009-4D6A-8A99-A4E4EE66E638}" destId="{39D78702-7D96-4FE0-BB9C-F0ECF08F548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9FCA8D4-CB06-4571-A9FE-BB7A9C0EAF44}" type="doc">
      <dgm:prSet loTypeId="urn:microsoft.com/office/officeart/2005/8/layout/radial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BDB6BF41-B9E0-4BFF-A89D-448B80F0B41E}">
      <dgm:prSet phldrT="[Testo]"/>
      <dgm:spPr/>
      <dgm:t>
        <a:bodyPr/>
        <a:lstStyle/>
        <a:p>
          <a:r>
            <a:rPr lang="it-IT" dirty="0" smtClean="0"/>
            <a:t>A.N.I.F.</a:t>
          </a:r>
          <a:endParaRPr lang="it-IT" dirty="0"/>
        </a:p>
      </dgm:t>
    </dgm:pt>
    <dgm:pt modelId="{EBC898C5-54F1-4096-86A0-530F53FA1A17}" type="parTrans" cxnId="{7FB6D6EA-DE37-4276-9DE4-5CF341639FA3}">
      <dgm:prSet/>
      <dgm:spPr/>
      <dgm:t>
        <a:bodyPr/>
        <a:lstStyle/>
        <a:p>
          <a:endParaRPr lang="it-IT"/>
        </a:p>
      </dgm:t>
    </dgm:pt>
    <dgm:pt modelId="{DA1BB91B-7340-4056-8021-3480D05B678E}" type="sibTrans" cxnId="{7FB6D6EA-DE37-4276-9DE4-5CF341639FA3}">
      <dgm:prSet/>
      <dgm:spPr/>
      <dgm:t>
        <a:bodyPr/>
        <a:lstStyle/>
        <a:p>
          <a:endParaRPr lang="it-IT"/>
        </a:p>
      </dgm:t>
    </dgm:pt>
    <dgm:pt modelId="{E2E51AD0-3C87-41AF-B134-1C1C1F388FEB}">
      <dgm:prSet phldrT="[Testo]" custT="1"/>
      <dgm:spPr/>
      <dgm:t>
        <a:bodyPr/>
        <a:lstStyle/>
        <a:p>
          <a:r>
            <a:rPr lang="it-IT" sz="1300" dirty="0" smtClean="0"/>
            <a:t>Telephone Helpline</a:t>
          </a:r>
          <a:endParaRPr lang="it-IT" sz="1300" dirty="0"/>
        </a:p>
      </dgm:t>
    </dgm:pt>
    <dgm:pt modelId="{C7ADE88C-0A0E-43B7-ABA2-D6BCB6E8FAD0}" type="parTrans" cxnId="{F7E7FAF7-54C8-4DFB-ADB7-EA1F56EA1A97}">
      <dgm:prSet/>
      <dgm:spPr/>
      <dgm:t>
        <a:bodyPr/>
        <a:lstStyle/>
        <a:p>
          <a:endParaRPr lang="it-IT"/>
        </a:p>
      </dgm:t>
    </dgm:pt>
    <dgm:pt modelId="{87ED41F3-09EF-4685-9D12-A400F169EE26}" type="sibTrans" cxnId="{F7E7FAF7-54C8-4DFB-ADB7-EA1F56EA1A97}">
      <dgm:prSet/>
      <dgm:spPr/>
      <dgm:t>
        <a:bodyPr/>
        <a:lstStyle/>
        <a:p>
          <a:endParaRPr lang="it-IT" dirty="0"/>
        </a:p>
      </dgm:t>
    </dgm:pt>
    <dgm:pt modelId="{2A163652-F6F9-4AC1-92B9-BD98C2F6C729}">
      <dgm:prSet phldrT="[Testo]" custT="1"/>
      <dgm:spPr/>
      <dgm:t>
        <a:bodyPr/>
        <a:lstStyle/>
        <a:p>
          <a:r>
            <a:rPr lang="it-IT" sz="1300" dirty="0" smtClean="0"/>
            <a:t>Events and conferences</a:t>
          </a:r>
        </a:p>
      </dgm:t>
    </dgm:pt>
    <dgm:pt modelId="{B0D5A7C6-6DE8-4E49-B3E5-43A2DCA17666}" type="parTrans" cxnId="{732E9E59-E7C5-49F6-B83F-854CF75AD8C4}">
      <dgm:prSet/>
      <dgm:spPr/>
      <dgm:t>
        <a:bodyPr/>
        <a:lstStyle/>
        <a:p>
          <a:endParaRPr lang="it-IT"/>
        </a:p>
      </dgm:t>
    </dgm:pt>
    <dgm:pt modelId="{11461405-AB85-4534-ABA9-F323AD1744D3}" type="sibTrans" cxnId="{732E9E59-E7C5-49F6-B83F-854CF75AD8C4}">
      <dgm:prSet/>
      <dgm:spPr/>
      <dgm:t>
        <a:bodyPr/>
        <a:lstStyle/>
        <a:p>
          <a:endParaRPr lang="it-IT" dirty="0"/>
        </a:p>
      </dgm:t>
    </dgm:pt>
    <dgm:pt modelId="{5CDB1E9A-E779-4949-BB1B-28730AB81760}">
      <dgm:prSet phldrT="[Testo]" custT="1"/>
      <dgm:spPr/>
      <dgm:t>
        <a:bodyPr/>
        <a:lstStyle/>
        <a:p>
          <a:r>
            <a:rPr lang="it-IT" sz="1300" dirty="0" smtClean="0"/>
            <a:t>A.N.I.F. National </a:t>
          </a:r>
          <a:r>
            <a:rPr lang="it-IT" sz="1300" dirty="0" smtClean="0"/>
            <a:t>Congress</a:t>
          </a:r>
          <a:endParaRPr lang="it-IT" sz="1300" dirty="0"/>
        </a:p>
      </dgm:t>
    </dgm:pt>
    <dgm:pt modelId="{B7D2E715-3EDF-4F66-81F3-90941909B731}" type="parTrans" cxnId="{A7667C03-7BEA-4A62-8724-882B057F012B}">
      <dgm:prSet/>
      <dgm:spPr/>
      <dgm:t>
        <a:bodyPr/>
        <a:lstStyle/>
        <a:p>
          <a:endParaRPr lang="it-IT"/>
        </a:p>
      </dgm:t>
    </dgm:pt>
    <dgm:pt modelId="{0538738A-62CB-4783-A8AC-478DD82D859F}" type="sibTrans" cxnId="{A7667C03-7BEA-4A62-8724-882B057F012B}">
      <dgm:prSet/>
      <dgm:spPr/>
      <dgm:t>
        <a:bodyPr/>
        <a:lstStyle/>
        <a:p>
          <a:endParaRPr lang="it-IT" dirty="0"/>
        </a:p>
      </dgm:t>
    </dgm:pt>
    <dgm:pt modelId="{FB35F31C-088A-456C-80A4-7C2DF8A691B1}">
      <dgm:prSet phldrT="[Testo]" custT="1"/>
      <dgm:spPr/>
      <dgm:t>
        <a:bodyPr/>
        <a:lstStyle/>
        <a:p>
          <a:r>
            <a:rPr lang="it-IT" sz="1300" dirty="0" smtClean="0"/>
            <a:t>Lipid Club and Therapeutic Apheresis</a:t>
          </a:r>
          <a:endParaRPr lang="it-IT" sz="1300" dirty="0"/>
        </a:p>
      </dgm:t>
    </dgm:pt>
    <dgm:pt modelId="{184107C7-6179-488E-A7A4-D6CE0ECD33E2}" type="parTrans" cxnId="{34F09DF8-9000-4632-8A10-15D94200ED54}">
      <dgm:prSet/>
      <dgm:spPr/>
      <dgm:t>
        <a:bodyPr/>
        <a:lstStyle/>
        <a:p>
          <a:endParaRPr lang="it-IT"/>
        </a:p>
      </dgm:t>
    </dgm:pt>
    <dgm:pt modelId="{53F82BF0-7F16-4ABC-96ED-E8F1B7184DFF}" type="sibTrans" cxnId="{34F09DF8-9000-4632-8A10-15D94200ED54}">
      <dgm:prSet/>
      <dgm:spPr/>
      <dgm:t>
        <a:bodyPr/>
        <a:lstStyle/>
        <a:p>
          <a:endParaRPr lang="it-IT" dirty="0"/>
        </a:p>
      </dgm:t>
    </dgm:pt>
    <dgm:pt modelId="{BFD1F258-5306-46FB-BFB0-1A8EAECCBAB4}" type="pres">
      <dgm:prSet presAssocID="{89FCA8D4-CB06-4571-A9FE-BB7A9C0EAF4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CA087A9-EE8E-4122-A292-E4606B2F9741}" type="pres">
      <dgm:prSet presAssocID="{BDB6BF41-B9E0-4BFF-A89D-448B80F0B41E}" presName="centerShape" presStyleLbl="node0" presStyleIdx="0" presStyleCnt="1" custLinFactNeighborX="-83" custLinFactNeighborY="-377"/>
      <dgm:spPr/>
      <dgm:t>
        <a:bodyPr/>
        <a:lstStyle/>
        <a:p>
          <a:endParaRPr lang="en-US"/>
        </a:p>
      </dgm:t>
    </dgm:pt>
    <dgm:pt modelId="{207A59CB-639F-4872-B0F1-E39FCD7F70B1}" type="pres">
      <dgm:prSet presAssocID="{E2E51AD0-3C87-41AF-B134-1C1C1F388FEB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A6E540D-D3E9-4CE3-A0B6-EDFC285B7500}" type="pres">
      <dgm:prSet presAssocID="{E2E51AD0-3C87-41AF-B134-1C1C1F388FEB}" presName="dummy" presStyleCnt="0"/>
      <dgm:spPr/>
    </dgm:pt>
    <dgm:pt modelId="{1CC4B0FC-834E-48F3-887E-48947A208D51}" type="pres">
      <dgm:prSet presAssocID="{87ED41F3-09EF-4685-9D12-A400F169EE26}" presName="sibTrans" presStyleLbl="sibTrans2D1" presStyleIdx="0" presStyleCnt="4"/>
      <dgm:spPr/>
      <dgm:t>
        <a:bodyPr/>
        <a:lstStyle/>
        <a:p>
          <a:endParaRPr lang="en-US"/>
        </a:p>
      </dgm:t>
    </dgm:pt>
    <dgm:pt modelId="{43E2B95D-D4CD-42AE-A924-6C8C7B4CEEA9}" type="pres">
      <dgm:prSet presAssocID="{2A163652-F6F9-4AC1-92B9-BD98C2F6C729}" presName="node" presStyleLbl="node1" presStyleIdx="1" presStyleCnt="4" custRadScaleRad="101664" custRadScaleInc="-14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7B95AA-F134-4B21-BAC5-3FFD0319C149}" type="pres">
      <dgm:prSet presAssocID="{2A163652-F6F9-4AC1-92B9-BD98C2F6C729}" presName="dummy" presStyleCnt="0"/>
      <dgm:spPr/>
    </dgm:pt>
    <dgm:pt modelId="{8D860C13-02BC-403C-9FA6-F239BD650AC2}" type="pres">
      <dgm:prSet presAssocID="{11461405-AB85-4534-ABA9-F323AD1744D3}" presName="sibTrans" presStyleLbl="sibTrans2D1" presStyleIdx="1" presStyleCnt="4"/>
      <dgm:spPr/>
      <dgm:t>
        <a:bodyPr/>
        <a:lstStyle/>
        <a:p>
          <a:endParaRPr lang="en-US"/>
        </a:p>
      </dgm:t>
    </dgm:pt>
    <dgm:pt modelId="{640CFE85-A610-4656-A2BE-0E5182556126}" type="pres">
      <dgm:prSet presAssocID="{5CDB1E9A-E779-4949-BB1B-28730AB8176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C9763D-9FA2-4EA1-8004-77713AE1CCB1}" type="pres">
      <dgm:prSet presAssocID="{5CDB1E9A-E779-4949-BB1B-28730AB81760}" presName="dummy" presStyleCnt="0"/>
      <dgm:spPr/>
    </dgm:pt>
    <dgm:pt modelId="{CF24B884-AE0E-4F1B-B643-448F513B693B}" type="pres">
      <dgm:prSet presAssocID="{0538738A-62CB-4783-A8AC-478DD82D859F}" presName="sibTrans" presStyleLbl="sibTrans2D1" presStyleIdx="2" presStyleCnt="4"/>
      <dgm:spPr/>
      <dgm:t>
        <a:bodyPr/>
        <a:lstStyle/>
        <a:p>
          <a:endParaRPr lang="en-US"/>
        </a:p>
      </dgm:t>
    </dgm:pt>
    <dgm:pt modelId="{DD0226A9-1523-415C-9AAC-FCE98A61B2DC}" type="pres">
      <dgm:prSet presAssocID="{FB35F31C-088A-456C-80A4-7C2DF8A691B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7469CA-6FA2-40AB-BBD4-0011B68439D5}" type="pres">
      <dgm:prSet presAssocID="{FB35F31C-088A-456C-80A4-7C2DF8A691B1}" presName="dummy" presStyleCnt="0"/>
      <dgm:spPr/>
    </dgm:pt>
    <dgm:pt modelId="{8FCAC46E-6D93-49FB-8085-695E775FD15A}" type="pres">
      <dgm:prSet presAssocID="{53F82BF0-7F16-4ABC-96ED-E8F1B7184DFF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9F60DE9E-B66D-4DA5-AC96-D6A3437EE091}" type="presOf" srcId="{5CDB1E9A-E779-4949-BB1B-28730AB81760}" destId="{640CFE85-A610-4656-A2BE-0E5182556126}" srcOrd="0" destOrd="0" presId="urn:microsoft.com/office/officeart/2005/8/layout/radial6"/>
    <dgm:cxn modelId="{CEF25EF5-CA69-4221-A9A4-11E04CA05CB7}" type="presOf" srcId="{BDB6BF41-B9E0-4BFF-A89D-448B80F0B41E}" destId="{8CA087A9-EE8E-4122-A292-E4606B2F9741}" srcOrd="0" destOrd="0" presId="urn:microsoft.com/office/officeart/2005/8/layout/radial6"/>
    <dgm:cxn modelId="{67113FC5-F718-4ACD-AD06-92F9DE21BC82}" type="presOf" srcId="{89FCA8D4-CB06-4571-A9FE-BB7A9C0EAF44}" destId="{BFD1F258-5306-46FB-BFB0-1A8EAECCBAB4}" srcOrd="0" destOrd="0" presId="urn:microsoft.com/office/officeart/2005/8/layout/radial6"/>
    <dgm:cxn modelId="{732E9E59-E7C5-49F6-B83F-854CF75AD8C4}" srcId="{BDB6BF41-B9E0-4BFF-A89D-448B80F0B41E}" destId="{2A163652-F6F9-4AC1-92B9-BD98C2F6C729}" srcOrd="1" destOrd="0" parTransId="{B0D5A7C6-6DE8-4E49-B3E5-43A2DCA17666}" sibTransId="{11461405-AB85-4534-ABA9-F323AD1744D3}"/>
    <dgm:cxn modelId="{7FB6D6EA-DE37-4276-9DE4-5CF341639FA3}" srcId="{89FCA8D4-CB06-4571-A9FE-BB7A9C0EAF44}" destId="{BDB6BF41-B9E0-4BFF-A89D-448B80F0B41E}" srcOrd="0" destOrd="0" parTransId="{EBC898C5-54F1-4096-86A0-530F53FA1A17}" sibTransId="{DA1BB91B-7340-4056-8021-3480D05B678E}"/>
    <dgm:cxn modelId="{158FC0E8-4D6C-41CD-B93A-EBA76AE0FEE0}" type="presOf" srcId="{FB35F31C-088A-456C-80A4-7C2DF8A691B1}" destId="{DD0226A9-1523-415C-9AAC-FCE98A61B2DC}" srcOrd="0" destOrd="0" presId="urn:microsoft.com/office/officeart/2005/8/layout/radial6"/>
    <dgm:cxn modelId="{34F09DF8-9000-4632-8A10-15D94200ED54}" srcId="{BDB6BF41-B9E0-4BFF-A89D-448B80F0B41E}" destId="{FB35F31C-088A-456C-80A4-7C2DF8A691B1}" srcOrd="3" destOrd="0" parTransId="{184107C7-6179-488E-A7A4-D6CE0ECD33E2}" sibTransId="{53F82BF0-7F16-4ABC-96ED-E8F1B7184DFF}"/>
    <dgm:cxn modelId="{21A97888-E523-409E-800A-CCB417000115}" type="presOf" srcId="{53F82BF0-7F16-4ABC-96ED-E8F1B7184DFF}" destId="{8FCAC46E-6D93-49FB-8085-695E775FD15A}" srcOrd="0" destOrd="0" presId="urn:microsoft.com/office/officeart/2005/8/layout/radial6"/>
    <dgm:cxn modelId="{437C37A0-271A-4C65-86B0-B50CE6242D5D}" type="presOf" srcId="{E2E51AD0-3C87-41AF-B134-1C1C1F388FEB}" destId="{207A59CB-639F-4872-B0F1-E39FCD7F70B1}" srcOrd="0" destOrd="0" presId="urn:microsoft.com/office/officeart/2005/8/layout/radial6"/>
    <dgm:cxn modelId="{132245C9-1D1E-430D-AA36-4F09E76F3A00}" type="presOf" srcId="{0538738A-62CB-4783-A8AC-478DD82D859F}" destId="{CF24B884-AE0E-4F1B-B643-448F513B693B}" srcOrd="0" destOrd="0" presId="urn:microsoft.com/office/officeart/2005/8/layout/radial6"/>
    <dgm:cxn modelId="{BBC0C4FA-BE28-42DA-B812-DE5EC27AA054}" type="presOf" srcId="{11461405-AB85-4534-ABA9-F323AD1744D3}" destId="{8D860C13-02BC-403C-9FA6-F239BD650AC2}" srcOrd="0" destOrd="0" presId="urn:microsoft.com/office/officeart/2005/8/layout/radial6"/>
    <dgm:cxn modelId="{19FE8358-F5B9-4D47-A3AB-9478C3285890}" type="presOf" srcId="{87ED41F3-09EF-4685-9D12-A400F169EE26}" destId="{1CC4B0FC-834E-48F3-887E-48947A208D51}" srcOrd="0" destOrd="0" presId="urn:microsoft.com/office/officeart/2005/8/layout/radial6"/>
    <dgm:cxn modelId="{4D55299A-C3F1-4CA4-9835-76DA8F9FE85F}" type="presOf" srcId="{2A163652-F6F9-4AC1-92B9-BD98C2F6C729}" destId="{43E2B95D-D4CD-42AE-A924-6C8C7B4CEEA9}" srcOrd="0" destOrd="0" presId="urn:microsoft.com/office/officeart/2005/8/layout/radial6"/>
    <dgm:cxn modelId="{F7E7FAF7-54C8-4DFB-ADB7-EA1F56EA1A97}" srcId="{BDB6BF41-B9E0-4BFF-A89D-448B80F0B41E}" destId="{E2E51AD0-3C87-41AF-B134-1C1C1F388FEB}" srcOrd="0" destOrd="0" parTransId="{C7ADE88C-0A0E-43B7-ABA2-D6BCB6E8FAD0}" sibTransId="{87ED41F3-09EF-4685-9D12-A400F169EE26}"/>
    <dgm:cxn modelId="{A7667C03-7BEA-4A62-8724-882B057F012B}" srcId="{BDB6BF41-B9E0-4BFF-A89D-448B80F0B41E}" destId="{5CDB1E9A-E779-4949-BB1B-28730AB81760}" srcOrd="2" destOrd="0" parTransId="{B7D2E715-3EDF-4F66-81F3-90941909B731}" sibTransId="{0538738A-62CB-4783-A8AC-478DD82D859F}"/>
    <dgm:cxn modelId="{D5E7C868-6CC0-4458-BF0B-C38D1D382BA2}" type="presParOf" srcId="{BFD1F258-5306-46FB-BFB0-1A8EAECCBAB4}" destId="{8CA087A9-EE8E-4122-A292-E4606B2F9741}" srcOrd="0" destOrd="0" presId="urn:microsoft.com/office/officeart/2005/8/layout/radial6"/>
    <dgm:cxn modelId="{F399BAFD-C6CF-4F83-BAF0-4CD676CB037D}" type="presParOf" srcId="{BFD1F258-5306-46FB-BFB0-1A8EAECCBAB4}" destId="{207A59CB-639F-4872-B0F1-E39FCD7F70B1}" srcOrd="1" destOrd="0" presId="urn:microsoft.com/office/officeart/2005/8/layout/radial6"/>
    <dgm:cxn modelId="{377D75DA-3CFD-4528-83B7-145D0AFF2649}" type="presParOf" srcId="{BFD1F258-5306-46FB-BFB0-1A8EAECCBAB4}" destId="{DA6E540D-D3E9-4CE3-A0B6-EDFC285B7500}" srcOrd="2" destOrd="0" presId="urn:microsoft.com/office/officeart/2005/8/layout/radial6"/>
    <dgm:cxn modelId="{CD5E4917-D1B7-46B4-A722-D3D2E59F6FC8}" type="presParOf" srcId="{BFD1F258-5306-46FB-BFB0-1A8EAECCBAB4}" destId="{1CC4B0FC-834E-48F3-887E-48947A208D51}" srcOrd="3" destOrd="0" presId="urn:microsoft.com/office/officeart/2005/8/layout/radial6"/>
    <dgm:cxn modelId="{288BC4C6-8C65-42A3-B362-72CEE86CA5DD}" type="presParOf" srcId="{BFD1F258-5306-46FB-BFB0-1A8EAECCBAB4}" destId="{43E2B95D-D4CD-42AE-A924-6C8C7B4CEEA9}" srcOrd="4" destOrd="0" presId="urn:microsoft.com/office/officeart/2005/8/layout/radial6"/>
    <dgm:cxn modelId="{CE368787-C570-4259-8D51-290F1A57BDB4}" type="presParOf" srcId="{BFD1F258-5306-46FB-BFB0-1A8EAECCBAB4}" destId="{A77B95AA-F134-4B21-BAC5-3FFD0319C149}" srcOrd="5" destOrd="0" presId="urn:microsoft.com/office/officeart/2005/8/layout/radial6"/>
    <dgm:cxn modelId="{91BC1955-EA7F-4E93-805D-926AF87F48F0}" type="presParOf" srcId="{BFD1F258-5306-46FB-BFB0-1A8EAECCBAB4}" destId="{8D860C13-02BC-403C-9FA6-F239BD650AC2}" srcOrd="6" destOrd="0" presId="urn:microsoft.com/office/officeart/2005/8/layout/radial6"/>
    <dgm:cxn modelId="{DB9E3D18-22FB-4767-91EF-6566357849C2}" type="presParOf" srcId="{BFD1F258-5306-46FB-BFB0-1A8EAECCBAB4}" destId="{640CFE85-A610-4656-A2BE-0E5182556126}" srcOrd="7" destOrd="0" presId="urn:microsoft.com/office/officeart/2005/8/layout/radial6"/>
    <dgm:cxn modelId="{75F13CD4-C312-4385-86F3-367A08558925}" type="presParOf" srcId="{BFD1F258-5306-46FB-BFB0-1A8EAECCBAB4}" destId="{08C9763D-9FA2-4EA1-8004-77713AE1CCB1}" srcOrd="8" destOrd="0" presId="urn:microsoft.com/office/officeart/2005/8/layout/radial6"/>
    <dgm:cxn modelId="{E0A8C137-C102-42BF-B008-C6E942740CEC}" type="presParOf" srcId="{BFD1F258-5306-46FB-BFB0-1A8EAECCBAB4}" destId="{CF24B884-AE0E-4F1B-B643-448F513B693B}" srcOrd="9" destOrd="0" presId="urn:microsoft.com/office/officeart/2005/8/layout/radial6"/>
    <dgm:cxn modelId="{03DD92B1-12DA-471A-864A-C6C9A28CB938}" type="presParOf" srcId="{BFD1F258-5306-46FB-BFB0-1A8EAECCBAB4}" destId="{DD0226A9-1523-415C-9AAC-FCE98A61B2DC}" srcOrd="10" destOrd="0" presId="urn:microsoft.com/office/officeart/2005/8/layout/radial6"/>
    <dgm:cxn modelId="{630DE1DA-07BE-401A-94F0-F03830819CC3}" type="presParOf" srcId="{BFD1F258-5306-46FB-BFB0-1A8EAECCBAB4}" destId="{B57469CA-6FA2-40AB-BBD4-0011B68439D5}" srcOrd="11" destOrd="0" presId="urn:microsoft.com/office/officeart/2005/8/layout/radial6"/>
    <dgm:cxn modelId="{67B0461F-2288-4B0E-9B58-0A5502FC0EF2}" type="presParOf" srcId="{BFD1F258-5306-46FB-BFB0-1A8EAECCBAB4}" destId="{8FCAC46E-6D93-49FB-8085-695E775FD15A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FD40CE-1EB6-477D-AFB6-A57AE6DA856D}">
      <dsp:nvSpPr>
        <dsp:cNvPr id="0" name=""/>
        <dsp:cNvSpPr/>
      </dsp:nvSpPr>
      <dsp:spPr>
        <a:xfrm>
          <a:off x="1440876" y="471048"/>
          <a:ext cx="4159475" cy="4159475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/>
            <a:t>Homozygous FH</a:t>
          </a:r>
          <a:endParaRPr lang="en-US" sz="1600" kern="1200" dirty="0"/>
        </a:p>
      </dsp:txBody>
      <dsp:txXfrm>
        <a:off x="3702343" y="1238570"/>
        <a:ext cx="1411250" cy="1386491"/>
      </dsp:txXfrm>
    </dsp:sp>
    <dsp:sp modelId="{3A89788F-3AA1-4E0D-9404-9FDA121A99CE}">
      <dsp:nvSpPr>
        <dsp:cNvPr id="0" name=""/>
        <dsp:cNvSpPr/>
      </dsp:nvSpPr>
      <dsp:spPr>
        <a:xfrm>
          <a:off x="1347339" y="559902"/>
          <a:ext cx="4159475" cy="4159475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/>
            <a:t>Other genetically determined hyperlipidaemia</a:t>
          </a:r>
          <a:endParaRPr lang="en-US" sz="1600" kern="1200" dirty="0"/>
        </a:p>
      </dsp:txBody>
      <dsp:txXfrm>
        <a:off x="2486243" y="3184333"/>
        <a:ext cx="1881667" cy="1287456"/>
      </dsp:txXfrm>
    </dsp:sp>
    <dsp:sp modelId="{A5F8A374-EA79-4968-A934-53830B03B75B}">
      <dsp:nvSpPr>
        <dsp:cNvPr id="0" name=""/>
        <dsp:cNvSpPr/>
      </dsp:nvSpPr>
      <dsp:spPr>
        <a:xfrm>
          <a:off x="1266104" y="458037"/>
          <a:ext cx="4159475" cy="4159475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/>
            <a:t>Heterozygous FH</a:t>
          </a:r>
          <a:endParaRPr lang="en-US" sz="1600" kern="1200" dirty="0"/>
        </a:p>
      </dsp:txBody>
      <dsp:txXfrm>
        <a:off x="1711763" y="1275077"/>
        <a:ext cx="1411250" cy="13864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8DACB1-BEA4-4EF0-B8CA-729DB700DAD3}">
      <dsp:nvSpPr>
        <dsp:cNvPr id="0" name=""/>
        <dsp:cNvSpPr/>
      </dsp:nvSpPr>
      <dsp:spPr>
        <a:xfrm rot="5400000">
          <a:off x="4047204" y="-1545516"/>
          <a:ext cx="915232" cy="423983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glow rad="228600">
            <a:schemeClr val="accent1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500" kern="1200" dirty="0" smtClean="0"/>
            <a:t>Lipoprotein apheresis</a:t>
          </a:r>
          <a:endParaRPr lang="it-IT" sz="2500" kern="1200" dirty="0"/>
        </a:p>
      </dsp:txBody>
      <dsp:txXfrm rot="-5400000">
        <a:off x="2384905" y="161461"/>
        <a:ext cx="4195153" cy="825876"/>
      </dsp:txXfrm>
    </dsp:sp>
    <dsp:sp modelId="{7D119C77-9295-4273-9F4D-D5F8CD5B1898}">
      <dsp:nvSpPr>
        <dsp:cNvPr id="0" name=""/>
        <dsp:cNvSpPr/>
      </dsp:nvSpPr>
      <dsp:spPr>
        <a:xfrm>
          <a:off x="0" y="2378"/>
          <a:ext cx="2384904" cy="11440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smtClean="0"/>
            <a:t>ROME, PISTOIA, SASSARI</a:t>
          </a:r>
          <a:endParaRPr lang="it-IT" sz="2200" kern="1200" dirty="0"/>
        </a:p>
      </dsp:txBody>
      <dsp:txXfrm>
        <a:off x="55847" y="58225"/>
        <a:ext cx="2273210" cy="1032347"/>
      </dsp:txXfrm>
    </dsp:sp>
    <dsp:sp modelId="{8CAFCB92-B47C-475F-B0D8-E5B67080CDFB}">
      <dsp:nvSpPr>
        <dsp:cNvPr id="0" name=""/>
        <dsp:cNvSpPr/>
      </dsp:nvSpPr>
      <dsp:spPr>
        <a:xfrm rot="5400000">
          <a:off x="4047204" y="-344273"/>
          <a:ext cx="915232" cy="423983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glow rad="228600">
            <a:schemeClr val="accent1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500" kern="1200" dirty="0" smtClean="0"/>
            <a:t>Pediatric centres</a:t>
          </a:r>
          <a:endParaRPr lang="it-IT" sz="2500" kern="1200" dirty="0"/>
        </a:p>
      </dsp:txBody>
      <dsp:txXfrm rot="-5400000">
        <a:off x="2384905" y="1362704"/>
        <a:ext cx="4195153" cy="825876"/>
      </dsp:txXfrm>
    </dsp:sp>
    <dsp:sp modelId="{7C4D005B-135A-4540-9F6F-2392ECF25DF6}">
      <dsp:nvSpPr>
        <dsp:cNvPr id="0" name=""/>
        <dsp:cNvSpPr/>
      </dsp:nvSpPr>
      <dsp:spPr>
        <a:xfrm>
          <a:off x="0" y="1203621"/>
          <a:ext cx="2384904" cy="11440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smtClean="0"/>
            <a:t>ROME, TURIN</a:t>
          </a:r>
          <a:endParaRPr lang="it-IT" sz="2200" kern="1200" dirty="0"/>
        </a:p>
      </dsp:txBody>
      <dsp:txXfrm>
        <a:off x="55847" y="1259468"/>
        <a:ext cx="2273210" cy="1032347"/>
      </dsp:txXfrm>
    </dsp:sp>
    <dsp:sp modelId="{E0F38FBF-213F-4790-B2B8-C0140E86181B}">
      <dsp:nvSpPr>
        <dsp:cNvPr id="0" name=""/>
        <dsp:cNvSpPr/>
      </dsp:nvSpPr>
      <dsp:spPr>
        <a:xfrm rot="5400000">
          <a:off x="4047204" y="856970"/>
          <a:ext cx="915232" cy="423983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glow rad="228600">
            <a:schemeClr val="accent1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500" kern="1200" dirty="0" smtClean="0"/>
            <a:t>Centre for molecular and genetic diagnosis</a:t>
          </a:r>
          <a:endParaRPr lang="it-IT" sz="2500" kern="1200" dirty="0"/>
        </a:p>
      </dsp:txBody>
      <dsp:txXfrm rot="-5400000">
        <a:off x="2384905" y="2563947"/>
        <a:ext cx="4195153" cy="825876"/>
      </dsp:txXfrm>
    </dsp:sp>
    <dsp:sp modelId="{A590F3CF-E869-4248-8C41-8E6A93273466}">
      <dsp:nvSpPr>
        <dsp:cNvPr id="0" name=""/>
        <dsp:cNvSpPr/>
      </dsp:nvSpPr>
      <dsp:spPr>
        <a:xfrm>
          <a:off x="0" y="2404865"/>
          <a:ext cx="2384904" cy="11440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smtClean="0"/>
            <a:t>GENOA</a:t>
          </a:r>
          <a:endParaRPr lang="it-IT" sz="2200" kern="1200" dirty="0"/>
        </a:p>
      </dsp:txBody>
      <dsp:txXfrm>
        <a:off x="55847" y="2460712"/>
        <a:ext cx="2273210" cy="1032347"/>
      </dsp:txXfrm>
    </dsp:sp>
    <dsp:sp modelId="{39D78702-7D96-4FE0-BB9C-F0ECF08F5489}">
      <dsp:nvSpPr>
        <dsp:cNvPr id="0" name=""/>
        <dsp:cNvSpPr/>
      </dsp:nvSpPr>
      <dsp:spPr>
        <a:xfrm rot="5400000">
          <a:off x="4047204" y="2058213"/>
          <a:ext cx="915232" cy="423983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glow rad="228600">
            <a:schemeClr val="accent1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500" kern="1200" dirty="0" smtClean="0"/>
            <a:t>Largest number of ARH patients</a:t>
          </a:r>
          <a:endParaRPr lang="it-IT" sz="2500" kern="1200" dirty="0"/>
        </a:p>
      </dsp:txBody>
      <dsp:txXfrm rot="-5400000">
        <a:off x="2384905" y="3765190"/>
        <a:ext cx="4195153" cy="825876"/>
      </dsp:txXfrm>
    </dsp:sp>
    <dsp:sp modelId="{5F6CACFA-C263-4DDD-ACF5-A196D6140F26}">
      <dsp:nvSpPr>
        <dsp:cNvPr id="0" name=""/>
        <dsp:cNvSpPr/>
      </dsp:nvSpPr>
      <dsp:spPr>
        <a:xfrm>
          <a:off x="0" y="3606108"/>
          <a:ext cx="2384904" cy="11440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smtClean="0"/>
            <a:t>SASSARI</a:t>
          </a:r>
          <a:endParaRPr lang="it-IT" sz="2200" kern="1200" dirty="0"/>
        </a:p>
      </dsp:txBody>
      <dsp:txXfrm>
        <a:off x="55847" y="3661955"/>
        <a:ext cx="2273210" cy="103234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CAC46E-6D93-49FB-8085-695E775FD15A}">
      <dsp:nvSpPr>
        <dsp:cNvPr id="0" name=""/>
        <dsp:cNvSpPr/>
      </dsp:nvSpPr>
      <dsp:spPr>
        <a:xfrm>
          <a:off x="1902182" y="696302"/>
          <a:ext cx="4656066" cy="4656066"/>
        </a:xfrm>
        <a:prstGeom prst="blockArc">
          <a:avLst>
            <a:gd name="adj1" fmla="val 10800000"/>
            <a:gd name="adj2" fmla="val 16200000"/>
            <a:gd name="adj3" fmla="val 46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24B884-AE0E-4F1B-B643-448F513B693B}">
      <dsp:nvSpPr>
        <dsp:cNvPr id="0" name=""/>
        <dsp:cNvSpPr/>
      </dsp:nvSpPr>
      <dsp:spPr>
        <a:xfrm>
          <a:off x="1902182" y="696302"/>
          <a:ext cx="4656066" cy="4656066"/>
        </a:xfrm>
        <a:prstGeom prst="blockArc">
          <a:avLst>
            <a:gd name="adj1" fmla="val 5400000"/>
            <a:gd name="adj2" fmla="val 10800000"/>
            <a:gd name="adj3" fmla="val 46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860C13-02BC-403C-9FA6-F239BD650AC2}">
      <dsp:nvSpPr>
        <dsp:cNvPr id="0" name=""/>
        <dsp:cNvSpPr/>
      </dsp:nvSpPr>
      <dsp:spPr>
        <a:xfrm>
          <a:off x="1940027" y="696617"/>
          <a:ext cx="4656066" cy="4656066"/>
        </a:xfrm>
        <a:prstGeom prst="blockArc">
          <a:avLst>
            <a:gd name="adj1" fmla="val 21573612"/>
            <a:gd name="adj2" fmla="val 5457212"/>
            <a:gd name="adj3" fmla="val 46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C4B0FC-834E-48F3-887E-48947A208D51}">
      <dsp:nvSpPr>
        <dsp:cNvPr id="0" name=""/>
        <dsp:cNvSpPr/>
      </dsp:nvSpPr>
      <dsp:spPr>
        <a:xfrm>
          <a:off x="1940022" y="695988"/>
          <a:ext cx="4656066" cy="4656066"/>
        </a:xfrm>
        <a:prstGeom prst="blockArc">
          <a:avLst>
            <a:gd name="adj1" fmla="val 16142795"/>
            <a:gd name="adj2" fmla="val 21574564"/>
            <a:gd name="adj3" fmla="val 46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A087A9-EE8E-4122-A292-E4606B2F9741}">
      <dsp:nvSpPr>
        <dsp:cNvPr id="0" name=""/>
        <dsp:cNvSpPr/>
      </dsp:nvSpPr>
      <dsp:spPr>
        <a:xfrm>
          <a:off x="3156493" y="1937242"/>
          <a:ext cx="2139894" cy="213989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400" kern="1200" dirty="0" smtClean="0"/>
            <a:t>A.N.I.F.</a:t>
          </a:r>
          <a:endParaRPr lang="it-IT" sz="3400" kern="1200" dirty="0"/>
        </a:p>
      </dsp:txBody>
      <dsp:txXfrm>
        <a:off x="3469873" y="2250622"/>
        <a:ext cx="1513134" cy="1513134"/>
      </dsp:txXfrm>
    </dsp:sp>
    <dsp:sp modelId="{207A59CB-639F-4872-B0F1-E39FCD7F70B1}">
      <dsp:nvSpPr>
        <dsp:cNvPr id="0" name=""/>
        <dsp:cNvSpPr/>
      </dsp:nvSpPr>
      <dsp:spPr>
        <a:xfrm>
          <a:off x="3481252" y="1265"/>
          <a:ext cx="1497926" cy="149792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kern="1200" dirty="0" smtClean="0"/>
            <a:t>Telephone Helpline</a:t>
          </a:r>
          <a:endParaRPr lang="it-IT" sz="1300" kern="1200" dirty="0"/>
        </a:p>
      </dsp:txBody>
      <dsp:txXfrm>
        <a:off x="3700618" y="220631"/>
        <a:ext cx="1059194" cy="1059194"/>
      </dsp:txXfrm>
    </dsp:sp>
    <dsp:sp modelId="{43E2B95D-D4CD-42AE-A924-6C8C7B4CEEA9}">
      <dsp:nvSpPr>
        <dsp:cNvPr id="0" name=""/>
        <dsp:cNvSpPr/>
      </dsp:nvSpPr>
      <dsp:spPr>
        <a:xfrm>
          <a:off x="5793138" y="2258231"/>
          <a:ext cx="1497926" cy="149792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kern="1200" dirty="0" smtClean="0"/>
            <a:t>Events and conferences</a:t>
          </a:r>
        </a:p>
      </dsp:txBody>
      <dsp:txXfrm>
        <a:off x="6012504" y="2477597"/>
        <a:ext cx="1059194" cy="1059194"/>
      </dsp:txXfrm>
    </dsp:sp>
    <dsp:sp modelId="{640CFE85-A610-4656-A2BE-0E5182556126}">
      <dsp:nvSpPr>
        <dsp:cNvPr id="0" name=""/>
        <dsp:cNvSpPr/>
      </dsp:nvSpPr>
      <dsp:spPr>
        <a:xfrm>
          <a:off x="3481252" y="4549480"/>
          <a:ext cx="1497926" cy="149792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kern="1200" dirty="0" smtClean="0"/>
            <a:t>A.N.I.F. National </a:t>
          </a:r>
          <a:r>
            <a:rPr lang="it-IT" sz="1300" kern="1200" dirty="0" smtClean="0"/>
            <a:t>Congress</a:t>
          </a:r>
          <a:endParaRPr lang="it-IT" sz="1300" kern="1200" dirty="0"/>
        </a:p>
      </dsp:txBody>
      <dsp:txXfrm>
        <a:off x="3700618" y="4768846"/>
        <a:ext cx="1059194" cy="1059194"/>
      </dsp:txXfrm>
    </dsp:sp>
    <dsp:sp modelId="{DD0226A9-1523-415C-9AAC-FCE98A61B2DC}">
      <dsp:nvSpPr>
        <dsp:cNvPr id="0" name=""/>
        <dsp:cNvSpPr/>
      </dsp:nvSpPr>
      <dsp:spPr>
        <a:xfrm>
          <a:off x="1207145" y="2275372"/>
          <a:ext cx="1497926" cy="149792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kern="1200" dirty="0" smtClean="0"/>
            <a:t>Lipid Club and Therapeutic Apheresis</a:t>
          </a:r>
          <a:endParaRPr lang="it-IT" sz="1300" kern="1200" dirty="0"/>
        </a:p>
      </dsp:txBody>
      <dsp:txXfrm>
        <a:off x="1426511" y="2494738"/>
        <a:ext cx="1059194" cy="10591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A42CEB-A9ED-488D-83D1-B111E08E09A6}" type="datetimeFigureOut">
              <a:rPr lang="it-IT" smtClean="0"/>
              <a:pPr/>
              <a:t>23/11/2015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E406CF-AB37-4A30-A70E-E5212EED9254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56188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5AFCA-343E-48C6-AF23-80C5EA62DC00}" type="datetimeFigureOut">
              <a:rPr lang="it-IT" smtClean="0"/>
              <a:pPr/>
              <a:t>23/11/2015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2496B-FA4C-41E5-9E43-AC267F36312D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84918441"/>
      </p:ext>
    </p:extLst>
  </p:cSld>
  <p:clrMapOvr>
    <a:masterClrMapping/>
  </p:clrMapOvr>
  <p:transition spd="med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dirty="0" smtClean="0"/>
              <a:t>Fare clic sull'icona per inserire un'immagine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5AFCA-343E-48C6-AF23-80C5EA62DC00}" type="datetimeFigureOut">
              <a:rPr lang="it-IT" smtClean="0"/>
              <a:pPr/>
              <a:t>23/11/2015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2496B-FA4C-41E5-9E43-AC267F36312D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33320274"/>
      </p:ext>
    </p:extLst>
  </p:cSld>
  <p:clrMapOvr>
    <a:masterClrMapping/>
  </p:clrMapOvr>
  <p:transition spd="med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5AFCA-343E-48C6-AF23-80C5EA62DC00}" type="datetimeFigureOut">
              <a:rPr lang="it-IT" smtClean="0"/>
              <a:pPr/>
              <a:t>23/11/2015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2496B-FA4C-41E5-9E43-AC267F36312D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41369066"/>
      </p:ext>
    </p:extLst>
  </p:cSld>
  <p:clrMapOvr>
    <a:masterClrMapping/>
  </p:clrMapOvr>
  <p:transition spd="med">
    <p:circl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5AFCA-343E-48C6-AF23-80C5EA62DC00}" type="datetimeFigureOut">
              <a:rPr lang="it-IT" smtClean="0"/>
              <a:pPr/>
              <a:t>23/11/2015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2496B-FA4C-41E5-9E43-AC267F36312D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86094"/>
      </p:ext>
    </p:extLst>
  </p:cSld>
  <p:clrMapOvr>
    <a:masterClrMapping/>
  </p:clrMapOvr>
  <p:transition spd="med">
    <p:circl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5AFCA-343E-48C6-AF23-80C5EA62DC00}" type="datetimeFigureOut">
              <a:rPr lang="it-IT" smtClean="0"/>
              <a:pPr/>
              <a:t>23/11/2015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2496B-FA4C-41E5-9E43-AC267F36312D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76412581"/>
      </p:ext>
    </p:extLst>
  </p:cSld>
  <p:clrMapOvr>
    <a:masterClrMapping/>
  </p:clrMapOvr>
  <p:transition spd="med">
    <p:circl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5AFCA-343E-48C6-AF23-80C5EA62DC00}" type="datetimeFigureOut">
              <a:rPr lang="it-IT" smtClean="0"/>
              <a:pPr/>
              <a:t>23/11/2015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2496B-FA4C-41E5-9E43-AC267F36312D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45101284"/>
      </p:ext>
    </p:extLst>
  </p:cSld>
  <p:clrMapOvr>
    <a:masterClrMapping/>
  </p:clrMapOvr>
  <p:transition spd="med">
    <p:circl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5AFCA-343E-48C6-AF23-80C5EA62DC00}" type="datetimeFigureOut">
              <a:rPr lang="it-IT" smtClean="0"/>
              <a:pPr/>
              <a:t>23/11/2015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2496B-FA4C-41E5-9E43-AC267F36312D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18797609"/>
      </p:ext>
    </p:extLst>
  </p:cSld>
  <p:clrMapOvr>
    <a:masterClrMapping/>
  </p:clrMapOvr>
  <p:transition spd="med">
    <p:circl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5AFCA-343E-48C6-AF23-80C5EA62DC00}" type="datetimeFigureOut">
              <a:rPr lang="it-IT" smtClean="0"/>
              <a:pPr/>
              <a:t>23/11/2015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2496B-FA4C-41E5-9E43-AC267F36312D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70120562"/>
      </p:ext>
    </p:extLst>
  </p:cSld>
  <p:clrMapOvr>
    <a:masterClrMapping/>
  </p:clrMapOvr>
  <p:transition spd="med">
    <p:circl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5AFCA-343E-48C6-AF23-80C5EA62DC00}" type="datetimeFigureOut">
              <a:rPr lang="it-IT" smtClean="0"/>
              <a:pPr/>
              <a:t>23/11/2015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2496B-FA4C-41E5-9E43-AC267F36312D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57603335"/>
      </p:ext>
    </p:extLst>
  </p:cSld>
  <p:clrMapOvr>
    <a:masterClrMapping/>
  </p:clrMapOvr>
  <p:transition spd="med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5AFCA-343E-48C6-AF23-80C5EA62DC00}" type="datetimeFigureOut">
              <a:rPr lang="it-IT" smtClean="0"/>
              <a:pPr/>
              <a:t>23/11/2015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2496B-FA4C-41E5-9E43-AC267F36312D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4057882"/>
      </p:ext>
    </p:extLst>
  </p:cSld>
  <p:clrMapOvr>
    <a:masterClrMapping/>
  </p:clrMapOvr>
  <p:transition spd="med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5AFCA-343E-48C6-AF23-80C5EA62DC00}" type="datetimeFigureOut">
              <a:rPr lang="it-IT" smtClean="0"/>
              <a:pPr/>
              <a:t>23/11/2015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2496B-FA4C-41E5-9E43-AC267F36312D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9911624"/>
      </p:ext>
    </p:extLst>
  </p:cSld>
  <p:clrMapOvr>
    <a:masterClrMapping/>
  </p:clrMapOvr>
  <p:transition spd="med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5AFCA-343E-48C6-AF23-80C5EA62DC00}" type="datetimeFigureOut">
              <a:rPr lang="it-IT" smtClean="0"/>
              <a:pPr/>
              <a:t>23/11/2015</a:t>
            </a:fld>
            <a:endParaRPr lang="it-I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2496B-FA4C-41E5-9E43-AC267F36312D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87896815"/>
      </p:ext>
    </p:extLst>
  </p:cSld>
  <p:clrMapOvr>
    <a:masterClrMapping/>
  </p:clrMapOvr>
  <p:transition spd="med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5AFCA-343E-48C6-AF23-80C5EA62DC00}" type="datetimeFigureOut">
              <a:rPr lang="it-IT" smtClean="0"/>
              <a:pPr/>
              <a:t>23/11/2015</a:t>
            </a:fld>
            <a:endParaRPr lang="it-IT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2496B-FA4C-41E5-9E43-AC267F36312D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83262134"/>
      </p:ext>
    </p:extLst>
  </p:cSld>
  <p:clrMapOvr>
    <a:masterClrMapping/>
  </p:clrMapOvr>
  <p:transition spd="med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5AFCA-343E-48C6-AF23-80C5EA62DC00}" type="datetimeFigureOut">
              <a:rPr lang="it-IT" smtClean="0"/>
              <a:pPr/>
              <a:t>23/11/2015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2496B-FA4C-41E5-9E43-AC267F36312D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66517684"/>
      </p:ext>
    </p:extLst>
  </p:cSld>
  <p:clrMapOvr>
    <a:masterClrMapping/>
  </p:clrMapOvr>
  <p:transition spd="med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5AFCA-343E-48C6-AF23-80C5EA62DC00}" type="datetimeFigureOut">
              <a:rPr lang="it-IT" smtClean="0"/>
              <a:pPr/>
              <a:t>23/11/2015</a:t>
            </a:fld>
            <a:endParaRPr lang="it-IT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2496B-FA4C-41E5-9E43-AC267F36312D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52630005"/>
      </p:ext>
    </p:extLst>
  </p:cSld>
  <p:clrMapOvr>
    <a:masterClrMapping/>
  </p:clrMapOvr>
  <p:transition spd="med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5AFCA-343E-48C6-AF23-80C5EA62DC00}" type="datetimeFigureOut">
              <a:rPr lang="it-IT" smtClean="0"/>
              <a:pPr/>
              <a:t>23/11/2015</a:t>
            </a:fld>
            <a:endParaRPr lang="it-I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2496B-FA4C-41E5-9E43-AC267F36312D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19695000"/>
      </p:ext>
    </p:extLst>
  </p:cSld>
  <p:clrMapOvr>
    <a:masterClrMapping/>
  </p:clrMapOvr>
  <p:transition spd="med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dirty="0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5AFCA-343E-48C6-AF23-80C5EA62DC00}" type="datetimeFigureOut">
              <a:rPr lang="it-IT" smtClean="0"/>
              <a:pPr/>
              <a:t>23/11/2015</a:t>
            </a:fld>
            <a:endParaRPr lang="it-I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2496B-FA4C-41E5-9E43-AC267F36312D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42476656"/>
      </p:ext>
    </p:extLst>
  </p:cSld>
  <p:clrMapOvr>
    <a:masterClrMapping/>
  </p:clrMapOvr>
  <p:transition spd="med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9A5AFCA-343E-48C6-AF23-80C5EA62DC00}" type="datetimeFigureOut">
              <a:rPr lang="it-IT" smtClean="0"/>
              <a:pPr/>
              <a:t>23/11/2015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642496B-FA4C-41E5-9E43-AC267F36312D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985371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96" r:id="rId1"/>
    <p:sldLayoutId id="2147484397" r:id="rId2"/>
    <p:sldLayoutId id="2147484398" r:id="rId3"/>
    <p:sldLayoutId id="2147484399" r:id="rId4"/>
    <p:sldLayoutId id="2147484400" r:id="rId5"/>
    <p:sldLayoutId id="2147484401" r:id="rId6"/>
    <p:sldLayoutId id="2147484402" r:id="rId7"/>
    <p:sldLayoutId id="2147484403" r:id="rId8"/>
    <p:sldLayoutId id="2147484404" r:id="rId9"/>
    <p:sldLayoutId id="2147484405" r:id="rId10"/>
    <p:sldLayoutId id="2147484406" r:id="rId11"/>
    <p:sldLayoutId id="2147484407" r:id="rId12"/>
    <p:sldLayoutId id="2147484408" r:id="rId13"/>
    <p:sldLayoutId id="2147484409" r:id="rId14"/>
    <p:sldLayoutId id="2147484410" r:id="rId15"/>
    <p:sldLayoutId id="2147484411" r:id="rId16"/>
    <p:sldLayoutId id="2147484412" r:id="rId17"/>
  </p:sldLayoutIdLst>
  <p:transition spd="med">
    <p:circle/>
  </p:transition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91249" y="1103585"/>
            <a:ext cx="6768752" cy="152893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A.N.I.F.</a:t>
            </a:r>
            <a:br>
              <a:rPr lang="it-IT" dirty="0" smtClean="0"/>
            </a:br>
            <a:r>
              <a:rPr lang="it-IT" dirty="0" smtClean="0"/>
              <a:t>Italian Association</a:t>
            </a:r>
            <a:r>
              <a:rPr lang="it-IT" dirty="0"/>
              <a:t/>
            </a:r>
            <a:br>
              <a:rPr lang="it-IT" dirty="0"/>
            </a:br>
            <a:r>
              <a:rPr lang="it-IT" dirty="0" smtClean="0"/>
              <a:t>of familial hypercholesterolaemia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876256" y="6472403"/>
            <a:ext cx="5470376" cy="369894"/>
          </a:xfrm>
        </p:spPr>
        <p:txBody>
          <a:bodyPr>
            <a:normAutofit/>
          </a:bodyPr>
          <a:lstStyle/>
          <a:p>
            <a:r>
              <a:rPr lang="it-IT" sz="1600" i="1" dirty="0" smtClean="0">
                <a:solidFill>
                  <a:schemeClr val="tx1"/>
                </a:solidFill>
              </a:rPr>
              <a:t>Francesco Fuggetta</a:t>
            </a:r>
            <a:endParaRPr lang="it-IT" sz="1600" i="1" dirty="0">
              <a:solidFill>
                <a:schemeClr val="tx1"/>
              </a:solidFill>
            </a:endParaRPr>
          </a:p>
        </p:txBody>
      </p:sp>
      <p:pic>
        <p:nvPicPr>
          <p:cNvPr id="4" name="Immagine 3" descr="Logo ANI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1249" y="3356992"/>
            <a:ext cx="2448272" cy="2650231"/>
          </a:xfrm>
          <a:prstGeom prst="rect">
            <a:avLst/>
          </a:prstGeom>
        </p:spPr>
      </p:pic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8812" y="343650"/>
            <a:ext cx="1619672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sellaDiTesto 7"/>
          <p:cNvSpPr txBox="1"/>
          <p:nvPr/>
        </p:nvSpPr>
        <p:spPr>
          <a:xfrm>
            <a:off x="2987824" y="3359480"/>
            <a:ext cx="4680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European FH Patient Network</a:t>
            </a:r>
          </a:p>
          <a:p>
            <a:r>
              <a:rPr lang="it-IT" i="1" dirty="0" smtClean="0"/>
              <a:t>28 – 29 November 2015</a:t>
            </a:r>
          </a:p>
          <a:p>
            <a:r>
              <a:rPr lang="it-IT" i="1" dirty="0" smtClean="0"/>
              <a:t>Gothenburg, Sweden</a:t>
            </a:r>
            <a:endParaRPr lang="it-IT" i="1" dirty="0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 descr="Sito ANIF 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332656"/>
            <a:ext cx="8417222" cy="6120680"/>
          </a:xfrm>
        </p:spPr>
      </p:pic>
      <p:sp>
        <p:nvSpPr>
          <p:cNvPr id="2" name="Rettangolo 1"/>
          <p:cNvSpPr/>
          <p:nvPr/>
        </p:nvSpPr>
        <p:spPr>
          <a:xfrm>
            <a:off x="6804248" y="6519446"/>
            <a:ext cx="21916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45720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</a:pPr>
            <a:r>
              <a:rPr lang="it-IT" sz="1600" i="1" dirty="0">
                <a:solidFill>
                  <a:prstClr val="white"/>
                </a:solidFill>
              </a:rPr>
              <a:t>Francesco Fuggetta</a:t>
            </a: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o 15"/>
          <p:cNvGrpSpPr>
            <a:grpSpLocks/>
          </p:cNvGrpSpPr>
          <p:nvPr/>
        </p:nvGrpSpPr>
        <p:grpSpPr bwMode="auto">
          <a:xfrm>
            <a:off x="5148064" y="404664"/>
            <a:ext cx="3672408" cy="6702425"/>
            <a:chOff x="1717170" y="-8428251"/>
            <a:chExt cx="2773693" cy="15153414"/>
          </a:xfrm>
        </p:grpSpPr>
        <p:pic>
          <p:nvPicPr>
            <p:cNvPr id="5" name="Immagine 9" descr="OMAR_logo_Esecutivo_RGB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17170" y="-8428251"/>
              <a:ext cx="2773693" cy="21804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" name="Connettore 1 5"/>
            <p:cNvCxnSpPr/>
            <p:nvPr/>
          </p:nvCxnSpPr>
          <p:spPr>
            <a:xfrm>
              <a:off x="1987140" y="6075527"/>
              <a:ext cx="0" cy="649636"/>
            </a:xfrm>
            <a:prstGeom prst="line">
              <a:avLst/>
            </a:prstGeom>
            <a:ln w="3175" cmpd="sng">
              <a:solidFill>
                <a:srgbClr val="20BCAE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CasellaDiTesto 6"/>
          <p:cNvSpPr txBox="1"/>
          <p:nvPr/>
        </p:nvSpPr>
        <p:spPr>
          <a:xfrm>
            <a:off x="179512" y="404664"/>
            <a:ext cx="457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6600" dirty="0" smtClean="0"/>
              <a:t>A.N.I.F.</a:t>
            </a:r>
            <a:endParaRPr lang="it-IT" sz="6600" dirty="0"/>
          </a:p>
        </p:txBody>
      </p:sp>
      <p:pic>
        <p:nvPicPr>
          <p:cNvPr id="8" name="Immagine 7" descr="Logo ANIF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31840" y="404664"/>
            <a:ext cx="1395657" cy="936103"/>
          </a:xfrm>
          <a:prstGeom prst="rect">
            <a:avLst/>
          </a:prstGeom>
        </p:spPr>
      </p:pic>
      <p:sp>
        <p:nvSpPr>
          <p:cNvPr id="2" name="Rettangolo 1"/>
          <p:cNvSpPr/>
          <p:nvPr/>
        </p:nvSpPr>
        <p:spPr>
          <a:xfrm>
            <a:off x="6804248" y="6496162"/>
            <a:ext cx="21916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45720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</a:pPr>
            <a:r>
              <a:rPr lang="it-IT" sz="1600" i="1" dirty="0">
                <a:solidFill>
                  <a:prstClr val="white"/>
                </a:solidFill>
              </a:rPr>
              <a:t>Francesco Fuggetta</a:t>
            </a:r>
          </a:p>
        </p:txBody>
      </p:sp>
      <p:sp>
        <p:nvSpPr>
          <p:cNvPr id="32" name="Ovale 31"/>
          <p:cNvSpPr/>
          <p:nvPr/>
        </p:nvSpPr>
        <p:spPr>
          <a:xfrm>
            <a:off x="467544" y="3356992"/>
            <a:ext cx="2808312" cy="86409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3" name="CasellaDiTesto 32"/>
          <p:cNvSpPr txBox="1"/>
          <p:nvPr/>
        </p:nvSpPr>
        <p:spPr>
          <a:xfrm>
            <a:off x="395536" y="3429000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chemeClr val="bg2">
                    <a:lumMod val="75000"/>
                  </a:schemeClr>
                </a:solidFill>
              </a:rPr>
              <a:t>SERVICE</a:t>
            </a:r>
          </a:p>
          <a:p>
            <a:pPr algn="ctr"/>
            <a:r>
              <a:rPr lang="it-IT" b="1" dirty="0" smtClean="0">
                <a:solidFill>
                  <a:schemeClr val="bg2">
                    <a:lumMod val="75000"/>
                  </a:schemeClr>
                </a:solidFill>
              </a:rPr>
              <a:t> “ASK THE EXPERT”</a:t>
            </a:r>
            <a:endParaRPr lang="it-IT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4" name="Ovale 33"/>
          <p:cNvSpPr/>
          <p:nvPr/>
        </p:nvSpPr>
        <p:spPr>
          <a:xfrm>
            <a:off x="395536" y="4653136"/>
            <a:ext cx="3240360" cy="115212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5" name="CasellaDiTesto 34"/>
          <p:cNvSpPr txBox="1"/>
          <p:nvPr/>
        </p:nvSpPr>
        <p:spPr>
          <a:xfrm>
            <a:off x="395536" y="4941168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chemeClr val="bg2">
                    <a:lumMod val="75000"/>
                  </a:schemeClr>
                </a:solidFill>
              </a:rPr>
              <a:t>MOST RECENT STUDIES</a:t>
            </a:r>
          </a:p>
          <a:p>
            <a:pPr algn="ctr"/>
            <a:r>
              <a:rPr lang="it-IT" b="1" dirty="0" smtClean="0">
                <a:solidFill>
                  <a:schemeClr val="bg2">
                    <a:lumMod val="75000"/>
                  </a:schemeClr>
                </a:solidFill>
              </a:rPr>
              <a:t>AND SCIENTIFIC NEWS</a:t>
            </a:r>
            <a:endParaRPr lang="it-IT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6" name="Ovale 35"/>
          <p:cNvSpPr/>
          <p:nvPr/>
        </p:nvSpPr>
        <p:spPr>
          <a:xfrm>
            <a:off x="4572000" y="4797152"/>
            <a:ext cx="2520280" cy="79208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7" name="CasellaDiTesto 36"/>
          <p:cNvSpPr txBox="1"/>
          <p:nvPr/>
        </p:nvSpPr>
        <p:spPr>
          <a:xfrm>
            <a:off x="4716016" y="5013176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chemeClr val="bg2">
                    <a:lumMod val="75000"/>
                  </a:schemeClr>
                </a:solidFill>
              </a:rPr>
              <a:t>SOCIAL NETWORKS</a:t>
            </a:r>
            <a:endParaRPr lang="it-IT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8" name="Ovale 37"/>
          <p:cNvSpPr/>
          <p:nvPr/>
        </p:nvSpPr>
        <p:spPr>
          <a:xfrm>
            <a:off x="6732240" y="2204864"/>
            <a:ext cx="2232248" cy="115212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9" name="CasellaDiTesto 38"/>
          <p:cNvSpPr txBox="1"/>
          <p:nvPr/>
        </p:nvSpPr>
        <p:spPr>
          <a:xfrm>
            <a:off x="7020272" y="2492896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chemeClr val="bg2">
                    <a:lumMod val="75000"/>
                  </a:schemeClr>
                </a:solidFill>
              </a:rPr>
              <a:t>LINKS AND RESOURCES</a:t>
            </a:r>
            <a:endParaRPr lang="it-IT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0" name="Ovale 39"/>
          <p:cNvSpPr/>
          <p:nvPr/>
        </p:nvSpPr>
        <p:spPr>
          <a:xfrm>
            <a:off x="7164288" y="3573016"/>
            <a:ext cx="1656184" cy="79208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41" name="CasellaDiTesto 40"/>
          <p:cNvSpPr txBox="1"/>
          <p:nvPr/>
        </p:nvSpPr>
        <p:spPr>
          <a:xfrm>
            <a:off x="7380312" y="378904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chemeClr val="bg2">
                    <a:lumMod val="75000"/>
                  </a:schemeClr>
                </a:solidFill>
              </a:rPr>
              <a:t>VIDEO</a:t>
            </a:r>
            <a:endParaRPr lang="it-IT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3" name="Ovale 42"/>
          <p:cNvSpPr/>
          <p:nvPr/>
        </p:nvSpPr>
        <p:spPr>
          <a:xfrm>
            <a:off x="3851920" y="2204864"/>
            <a:ext cx="2232248" cy="79208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44" name="CasellaDiTesto 43"/>
          <p:cNvSpPr txBox="1"/>
          <p:nvPr/>
        </p:nvSpPr>
        <p:spPr>
          <a:xfrm>
            <a:off x="4139952" y="2276872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chemeClr val="bg2">
                    <a:lumMod val="75000"/>
                  </a:schemeClr>
                </a:solidFill>
              </a:rPr>
              <a:t>REFERENCE CENTRES</a:t>
            </a:r>
            <a:endParaRPr lang="it-IT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5" name="Ovale 44"/>
          <p:cNvSpPr/>
          <p:nvPr/>
        </p:nvSpPr>
        <p:spPr>
          <a:xfrm>
            <a:off x="611560" y="2060848"/>
            <a:ext cx="2736304" cy="93610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46" name="CasellaDiTesto 45"/>
          <p:cNvSpPr txBox="1"/>
          <p:nvPr/>
        </p:nvSpPr>
        <p:spPr>
          <a:xfrm>
            <a:off x="755576" y="2204864"/>
            <a:ext cx="2339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chemeClr val="bg2">
                    <a:lumMod val="75000"/>
                  </a:schemeClr>
                </a:solidFill>
              </a:rPr>
              <a:t>INFORMATION ABOUT THE DISEASE</a:t>
            </a:r>
            <a:endParaRPr lang="it-IT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7" name="Ovale 46"/>
          <p:cNvSpPr/>
          <p:nvPr/>
        </p:nvSpPr>
        <p:spPr>
          <a:xfrm>
            <a:off x="3851920" y="3356992"/>
            <a:ext cx="3096344" cy="86409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48" name="CasellaDiTesto 47"/>
          <p:cNvSpPr txBox="1"/>
          <p:nvPr/>
        </p:nvSpPr>
        <p:spPr>
          <a:xfrm>
            <a:off x="4067944" y="3645024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chemeClr val="bg2">
                    <a:lumMod val="75000"/>
                  </a:schemeClr>
                </a:solidFill>
              </a:rPr>
              <a:t>CALENDAR OF EVENTS</a:t>
            </a:r>
            <a:endParaRPr lang="it-IT" b="1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79512" y="2420888"/>
            <a:ext cx="6172200" cy="1371600"/>
          </a:xfrm>
        </p:spPr>
        <p:txBody>
          <a:bodyPr>
            <a:noAutofit/>
          </a:bodyPr>
          <a:lstStyle/>
          <a:p>
            <a:pPr algn="ctr"/>
            <a:r>
              <a:rPr lang="it-IT" sz="5400" dirty="0" smtClean="0"/>
              <a:t>Thanks for your kind attention!</a:t>
            </a:r>
            <a:endParaRPr lang="it-IT" sz="5400" dirty="0"/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4149080"/>
            <a:ext cx="1619672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uppo 15"/>
          <p:cNvGrpSpPr>
            <a:grpSpLocks/>
          </p:cNvGrpSpPr>
          <p:nvPr/>
        </p:nvGrpSpPr>
        <p:grpSpPr bwMode="auto">
          <a:xfrm>
            <a:off x="5364088" y="476672"/>
            <a:ext cx="3312368" cy="6558409"/>
            <a:chOff x="1717170" y="-8428251"/>
            <a:chExt cx="2773693" cy="15153414"/>
          </a:xfrm>
        </p:grpSpPr>
        <p:pic>
          <p:nvPicPr>
            <p:cNvPr id="7" name="Immagine 9" descr="OMAR_logo_Esecutivo_RGB.jpg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717170" y="-8428251"/>
              <a:ext cx="2773693" cy="21804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Connettore 1 7"/>
            <p:cNvCxnSpPr/>
            <p:nvPr/>
          </p:nvCxnSpPr>
          <p:spPr>
            <a:xfrm>
              <a:off x="1987140" y="6075527"/>
              <a:ext cx="0" cy="649636"/>
            </a:xfrm>
            <a:prstGeom prst="line">
              <a:avLst/>
            </a:prstGeom>
            <a:ln w="3175" cmpd="sng">
              <a:solidFill>
                <a:srgbClr val="20BCAE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Rettangolo 8"/>
          <p:cNvSpPr/>
          <p:nvPr/>
        </p:nvSpPr>
        <p:spPr>
          <a:xfrm>
            <a:off x="251520" y="260648"/>
            <a:ext cx="297549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6600" dirty="0" smtClean="0"/>
              <a:t>A.N.I.F.</a:t>
            </a:r>
            <a:endParaRPr lang="it-IT" sz="6600" dirty="0"/>
          </a:p>
        </p:txBody>
      </p:sp>
      <p:pic>
        <p:nvPicPr>
          <p:cNvPr id="10" name="Immagine 9" descr="Logo ANIF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347864" y="404664"/>
            <a:ext cx="1584176" cy="1062547"/>
          </a:xfrm>
          <a:prstGeom prst="rect">
            <a:avLst/>
          </a:prstGeom>
        </p:spPr>
      </p:pic>
      <p:sp>
        <p:nvSpPr>
          <p:cNvPr id="2" name="Rettangolo 1"/>
          <p:cNvSpPr/>
          <p:nvPr/>
        </p:nvSpPr>
        <p:spPr>
          <a:xfrm>
            <a:off x="6828838" y="6511550"/>
            <a:ext cx="21916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45720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</a:pPr>
            <a:r>
              <a:rPr lang="it-IT" sz="1600" i="1" dirty="0">
                <a:solidFill>
                  <a:prstClr val="white"/>
                </a:solidFill>
              </a:rPr>
              <a:t>Francesco Fuggetta</a:t>
            </a: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o 15"/>
          <p:cNvGrpSpPr>
            <a:grpSpLocks/>
          </p:cNvGrpSpPr>
          <p:nvPr/>
        </p:nvGrpSpPr>
        <p:grpSpPr bwMode="auto">
          <a:xfrm>
            <a:off x="2987824" y="764704"/>
            <a:ext cx="2736304" cy="1662484"/>
            <a:chOff x="1986614" y="3831727"/>
            <a:chExt cx="4298827" cy="2893431"/>
          </a:xfrm>
        </p:grpSpPr>
        <p:pic>
          <p:nvPicPr>
            <p:cNvPr id="8" name="Immagine 9" descr="OMAR_logo_Esecutivo_RGB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082538" y="3831727"/>
              <a:ext cx="4202903" cy="289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9" name="Connettore 1 8"/>
            <p:cNvCxnSpPr/>
            <p:nvPr/>
          </p:nvCxnSpPr>
          <p:spPr>
            <a:xfrm>
              <a:off x="1986614" y="6072903"/>
              <a:ext cx="0" cy="652255"/>
            </a:xfrm>
            <a:prstGeom prst="line">
              <a:avLst/>
            </a:prstGeom>
            <a:ln w="3175" cmpd="sng">
              <a:solidFill>
                <a:srgbClr val="20BCAE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5" name="Connettore 2 14"/>
          <p:cNvCxnSpPr/>
          <p:nvPr/>
        </p:nvCxnSpPr>
        <p:spPr>
          <a:xfrm>
            <a:off x="4392079" y="2772317"/>
            <a:ext cx="0" cy="115509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/>
          <p:nvPr/>
        </p:nvCxnSpPr>
        <p:spPr>
          <a:xfrm>
            <a:off x="5514848" y="2772317"/>
            <a:ext cx="877538" cy="95004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CasellaDiTesto 22"/>
          <p:cNvSpPr txBox="1"/>
          <p:nvPr/>
        </p:nvSpPr>
        <p:spPr>
          <a:xfrm>
            <a:off x="539552" y="4149080"/>
            <a:ext cx="22322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Multimedial journal specialized on the topic of Rare Diseases and cancers</a:t>
            </a:r>
            <a:endParaRPr lang="it-IT" dirty="0"/>
          </a:p>
        </p:txBody>
      </p:sp>
      <p:sp>
        <p:nvSpPr>
          <p:cNvPr id="24" name="CasellaDiTesto 23"/>
          <p:cNvSpPr txBox="1"/>
          <p:nvPr/>
        </p:nvSpPr>
        <p:spPr>
          <a:xfrm>
            <a:off x="3455876" y="4149080"/>
            <a:ext cx="2088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Reference point for journalists and TV writers</a:t>
            </a:r>
            <a:endParaRPr lang="it-IT" dirty="0"/>
          </a:p>
        </p:txBody>
      </p:sp>
      <p:sp>
        <p:nvSpPr>
          <p:cNvPr id="25" name="CasellaDiTesto 24"/>
          <p:cNvSpPr txBox="1"/>
          <p:nvPr/>
        </p:nvSpPr>
        <p:spPr>
          <a:xfrm>
            <a:off x="6084168" y="4149080"/>
            <a:ext cx="19442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Born in 2010, now has 10,000 daily readers</a:t>
            </a:r>
            <a:endParaRPr lang="it-IT" dirty="0"/>
          </a:p>
        </p:txBody>
      </p:sp>
      <p:sp>
        <p:nvSpPr>
          <p:cNvPr id="2" name="Rettangolo 1"/>
          <p:cNvSpPr/>
          <p:nvPr/>
        </p:nvSpPr>
        <p:spPr>
          <a:xfrm>
            <a:off x="6876256" y="6511550"/>
            <a:ext cx="21916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45720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</a:pPr>
            <a:r>
              <a:rPr lang="it-IT" sz="1600" i="1" dirty="0">
                <a:solidFill>
                  <a:prstClr val="white"/>
                </a:solidFill>
              </a:rPr>
              <a:t>Francesco Fuggetta</a:t>
            </a:r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058919">
            <a:off x="2143546" y="2772819"/>
            <a:ext cx="1105417" cy="1154084"/>
          </a:xfrm>
          <a:prstGeom prst="rect">
            <a:avLst/>
          </a:prstGeom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156007"/>
            <a:ext cx="8122245" cy="829053"/>
          </a:xfrm>
        </p:spPr>
        <p:txBody>
          <a:bodyPr>
            <a:noAutofit/>
          </a:bodyPr>
          <a:lstStyle/>
          <a:p>
            <a:r>
              <a:rPr lang="it-IT" sz="2800" dirty="0" smtClean="0"/>
              <a:t>A.N.I.F. – Italian Association</a:t>
            </a:r>
            <a:br>
              <a:rPr lang="it-IT" sz="2800" dirty="0" smtClean="0"/>
            </a:br>
            <a:r>
              <a:rPr lang="it-IT" sz="2800" dirty="0" smtClean="0"/>
              <a:t>of familial</a:t>
            </a:r>
            <a:r>
              <a:rPr lang="it-IT" sz="2800" dirty="0"/>
              <a:t> </a:t>
            </a:r>
            <a:r>
              <a:rPr lang="it-IT" sz="2800" dirty="0" smtClean="0"/>
              <a:t>hypercholesterolaemia</a:t>
            </a:r>
            <a:endParaRPr lang="it-IT" sz="2800" dirty="0"/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>
          <a:xfrm>
            <a:off x="179512" y="-446449"/>
            <a:ext cx="6554867" cy="3767670"/>
          </a:xfrm>
        </p:spPr>
        <p:txBody>
          <a:bodyPr>
            <a:normAutofit/>
          </a:bodyPr>
          <a:lstStyle/>
          <a:p>
            <a:r>
              <a:rPr lang="it-IT" sz="3200" dirty="0" smtClean="0"/>
              <a:t> FOUNDED IN 2000</a:t>
            </a:r>
            <a:endParaRPr lang="en-US" sz="3200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611560" y="1772816"/>
            <a:ext cx="4456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Vice President: Domenico Della Gatta</a:t>
            </a:r>
            <a:endParaRPr lang="it-IT" dirty="0"/>
          </a:p>
        </p:txBody>
      </p:sp>
      <p:pic>
        <p:nvPicPr>
          <p:cNvPr id="10" name="Immagine 9" descr="Logo ANI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80154" y="1540392"/>
            <a:ext cx="2020237" cy="2186887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6876256" y="6475983"/>
            <a:ext cx="21916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45720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</a:pPr>
            <a:r>
              <a:rPr lang="it-IT" sz="1600" i="1" dirty="0">
                <a:solidFill>
                  <a:prstClr val="white"/>
                </a:solidFill>
              </a:rPr>
              <a:t>Francesco Fuggetta</a:t>
            </a:r>
          </a:p>
        </p:txBody>
      </p:sp>
      <p:graphicFrame>
        <p:nvGraphicFramePr>
          <p:cNvPr id="13" name="Diagramma 12"/>
          <p:cNvGraphicFramePr/>
          <p:nvPr>
            <p:extLst>
              <p:ext uri="{D42A27DB-BD31-4B8C-83A1-F6EECF244321}">
                <p14:modId xmlns:p14="http://schemas.microsoft.com/office/powerpoint/2010/main" val="553252649"/>
              </p:ext>
            </p:extLst>
          </p:nvPr>
        </p:nvGraphicFramePr>
        <p:xfrm>
          <a:off x="-468560" y="1906244"/>
          <a:ext cx="6906096" cy="49517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Alessia\Desktop\cartina itali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836712"/>
            <a:ext cx="6552728" cy="5496792"/>
          </a:xfrm>
          <a:prstGeom prst="rect">
            <a:avLst/>
          </a:prstGeom>
          <a:noFill/>
        </p:spPr>
      </p:pic>
      <p:sp>
        <p:nvSpPr>
          <p:cNvPr id="5" name="CasellaDiTesto 4"/>
          <p:cNvSpPr txBox="1"/>
          <p:nvPr/>
        </p:nvSpPr>
        <p:spPr>
          <a:xfrm>
            <a:off x="611560" y="188640"/>
            <a:ext cx="5472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/>
              <a:t>A.N.I.F. CENTRES IN ITALY</a:t>
            </a:r>
            <a:endParaRPr lang="it-IT" sz="2800" b="1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539552" y="1124744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solidFill>
                  <a:schemeClr val="bg2"/>
                </a:solidFill>
              </a:rPr>
              <a:t>TURIN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1187624" y="2492896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solidFill>
                  <a:schemeClr val="bg2"/>
                </a:solidFill>
              </a:rPr>
              <a:t>GENOA</a:t>
            </a:r>
            <a:endParaRPr lang="it-IT" sz="1600" b="1" dirty="0">
              <a:solidFill>
                <a:schemeClr val="bg2"/>
              </a:solidFill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971600" y="3429000"/>
            <a:ext cx="12557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solidFill>
                  <a:schemeClr val="bg2"/>
                </a:solidFill>
              </a:rPr>
              <a:t>SASSARI</a:t>
            </a:r>
            <a:endParaRPr lang="it-IT" sz="1600" b="1" dirty="0">
              <a:solidFill>
                <a:schemeClr val="bg2"/>
              </a:solidFill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2339752" y="1988840"/>
            <a:ext cx="13681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solidFill>
                  <a:schemeClr val="bg2"/>
                </a:solidFill>
              </a:rPr>
              <a:t>PISTOIA</a:t>
            </a:r>
            <a:endParaRPr lang="it-IT" sz="1600" b="1" dirty="0">
              <a:solidFill>
                <a:schemeClr val="bg2"/>
              </a:solidFill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3131840" y="3861048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solidFill>
                  <a:schemeClr val="bg2"/>
                </a:solidFill>
              </a:rPr>
              <a:t>ROME</a:t>
            </a:r>
            <a:endParaRPr lang="it-IT" sz="1600" b="1" dirty="0">
              <a:solidFill>
                <a:schemeClr val="bg2"/>
              </a:solidFill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6804248" y="6503101"/>
            <a:ext cx="21916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45720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</a:pPr>
            <a:r>
              <a:rPr lang="it-IT" sz="1600" i="1" dirty="0">
                <a:solidFill>
                  <a:prstClr val="white"/>
                </a:solidFill>
              </a:rPr>
              <a:t>Francesco Fuggetta</a:t>
            </a:r>
          </a:p>
        </p:txBody>
      </p:sp>
      <p:pic>
        <p:nvPicPr>
          <p:cNvPr id="18" name="Immagine 17" descr="google-maps-h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31640" y="3789040"/>
            <a:ext cx="253426" cy="404664"/>
          </a:xfrm>
          <a:prstGeom prst="rect">
            <a:avLst/>
          </a:prstGeom>
        </p:spPr>
      </p:pic>
      <p:pic>
        <p:nvPicPr>
          <p:cNvPr id="19" name="Immagine 18" descr="google-maps-h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99592" y="1700808"/>
            <a:ext cx="253426" cy="404664"/>
          </a:xfrm>
          <a:prstGeom prst="rect">
            <a:avLst/>
          </a:prstGeom>
        </p:spPr>
      </p:pic>
      <p:pic>
        <p:nvPicPr>
          <p:cNvPr id="20" name="Immagine 19" descr="google-maps-h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75656" y="1988840"/>
            <a:ext cx="253426" cy="404664"/>
          </a:xfrm>
          <a:prstGeom prst="rect">
            <a:avLst/>
          </a:prstGeom>
        </p:spPr>
      </p:pic>
      <p:pic>
        <p:nvPicPr>
          <p:cNvPr id="21" name="Immagine 20" descr="google-maps-h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2348880"/>
            <a:ext cx="253426" cy="404664"/>
          </a:xfrm>
          <a:prstGeom prst="rect">
            <a:avLst/>
          </a:prstGeom>
        </p:spPr>
      </p:pic>
      <p:pic>
        <p:nvPicPr>
          <p:cNvPr id="22" name="Immagine 21" descr="google-maps-h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19872" y="3284984"/>
            <a:ext cx="253426" cy="404664"/>
          </a:xfrm>
          <a:prstGeom prst="rect">
            <a:avLst/>
          </a:prstGeom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Connettore 2 17"/>
          <p:cNvCxnSpPr/>
          <p:nvPr/>
        </p:nvCxnSpPr>
        <p:spPr>
          <a:xfrm>
            <a:off x="2771800" y="3717032"/>
            <a:ext cx="165618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ttangolo 2"/>
          <p:cNvSpPr/>
          <p:nvPr/>
        </p:nvSpPr>
        <p:spPr>
          <a:xfrm>
            <a:off x="6804248" y="6475983"/>
            <a:ext cx="21916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45720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</a:pPr>
            <a:r>
              <a:rPr lang="it-IT" sz="1600" i="1" dirty="0">
                <a:solidFill>
                  <a:prstClr val="white"/>
                </a:solidFill>
              </a:rPr>
              <a:t>Francesco Fuggetta</a:t>
            </a:r>
          </a:p>
        </p:txBody>
      </p:sp>
      <p:graphicFrame>
        <p:nvGraphicFramePr>
          <p:cNvPr id="20" name="Diagramma 19"/>
          <p:cNvGraphicFramePr/>
          <p:nvPr>
            <p:extLst>
              <p:ext uri="{D42A27DB-BD31-4B8C-83A1-F6EECF244321}">
                <p14:modId xmlns:p14="http://schemas.microsoft.com/office/powerpoint/2010/main" val="1275767891"/>
              </p:ext>
            </p:extLst>
          </p:nvPr>
        </p:nvGraphicFramePr>
        <p:xfrm>
          <a:off x="683568" y="836712"/>
          <a:ext cx="6624736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ccia in giù 4"/>
          <p:cNvSpPr/>
          <p:nvPr/>
        </p:nvSpPr>
        <p:spPr>
          <a:xfrm>
            <a:off x="1259632" y="2564904"/>
            <a:ext cx="1224136" cy="864096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6" name="Freccia in giù 5"/>
          <p:cNvSpPr/>
          <p:nvPr/>
        </p:nvSpPr>
        <p:spPr>
          <a:xfrm>
            <a:off x="3750276" y="2567798"/>
            <a:ext cx="1224136" cy="936104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7" name="Freccia in giù 6"/>
          <p:cNvSpPr/>
          <p:nvPr/>
        </p:nvSpPr>
        <p:spPr>
          <a:xfrm>
            <a:off x="6300192" y="2564904"/>
            <a:ext cx="1080120" cy="936104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647564" y="3565177"/>
            <a:ext cx="2376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/>
              <a:t>850</a:t>
            </a:r>
          </a:p>
          <a:p>
            <a:pPr algn="ctr"/>
            <a:r>
              <a:rPr lang="it-IT" sz="2000" dirty="0" smtClean="0"/>
              <a:t> HeFH</a:t>
            </a:r>
            <a:endParaRPr lang="it-IT" sz="2000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3131840" y="3584267"/>
            <a:ext cx="2376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/>
              <a:t>27</a:t>
            </a:r>
            <a:r>
              <a:rPr lang="it-IT" dirty="0" smtClean="0"/>
              <a:t> </a:t>
            </a:r>
          </a:p>
          <a:p>
            <a:pPr algn="ctr"/>
            <a:r>
              <a:rPr lang="it-IT" sz="2000" dirty="0" smtClean="0"/>
              <a:t>HoFH</a:t>
            </a:r>
            <a:endParaRPr lang="it-IT" sz="2000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5112060" y="3565177"/>
            <a:ext cx="345638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/>
              <a:t>14 </a:t>
            </a:r>
            <a:r>
              <a:rPr lang="it-IT" sz="2000" dirty="0" smtClean="0"/>
              <a:t>Hyperlipoproteinaemia</a:t>
            </a:r>
            <a:r>
              <a:rPr lang="it-IT" sz="2000" dirty="0" smtClean="0"/>
              <a:t> (a)</a:t>
            </a:r>
          </a:p>
          <a:p>
            <a:pPr algn="ctr"/>
            <a:r>
              <a:rPr lang="it-IT" sz="2000" dirty="0" smtClean="0"/>
              <a:t>and </a:t>
            </a:r>
            <a:r>
              <a:rPr lang="it-IT" sz="2000" dirty="0" smtClean="0"/>
              <a:t>coronary heart disease</a:t>
            </a:r>
            <a:endParaRPr lang="it-IT" sz="2000" dirty="0"/>
          </a:p>
        </p:txBody>
      </p:sp>
      <p:sp>
        <p:nvSpPr>
          <p:cNvPr id="11" name="Rettangolo 10"/>
          <p:cNvSpPr/>
          <p:nvPr/>
        </p:nvSpPr>
        <p:spPr>
          <a:xfrm>
            <a:off x="395536" y="5373216"/>
            <a:ext cx="576064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Patients are treated with the new generation lipid-lowering drugs and with lipoprotein apheresis</a:t>
            </a:r>
            <a:endParaRPr lang="it-IT" dirty="0"/>
          </a:p>
        </p:txBody>
      </p:sp>
      <p:sp>
        <p:nvSpPr>
          <p:cNvPr id="3" name="Rettangolo 2"/>
          <p:cNvSpPr/>
          <p:nvPr/>
        </p:nvSpPr>
        <p:spPr>
          <a:xfrm>
            <a:off x="6817244" y="6500956"/>
            <a:ext cx="21916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45720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</a:pPr>
            <a:r>
              <a:rPr lang="it-IT" sz="1600" i="1" dirty="0">
                <a:solidFill>
                  <a:prstClr val="white"/>
                </a:solidFill>
              </a:rPr>
              <a:t>Francesco Fuggetta</a:t>
            </a:r>
          </a:p>
        </p:txBody>
      </p:sp>
      <p:sp>
        <p:nvSpPr>
          <p:cNvPr id="12" name="Ovale 11"/>
          <p:cNvSpPr/>
          <p:nvPr/>
        </p:nvSpPr>
        <p:spPr>
          <a:xfrm>
            <a:off x="2555776" y="404664"/>
            <a:ext cx="3600400" cy="1800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2987824" y="620688"/>
            <a:ext cx="2664296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 smtClean="0">
                <a:solidFill>
                  <a:schemeClr val="bg2"/>
                </a:solidFill>
              </a:rPr>
              <a:t>ROME</a:t>
            </a:r>
          </a:p>
          <a:p>
            <a:pPr algn="ctr"/>
            <a:r>
              <a:rPr lang="it-IT" dirty="0" smtClean="0">
                <a:solidFill>
                  <a:schemeClr val="bg2"/>
                </a:solidFill>
              </a:rPr>
              <a:t>A.N.I.F. COORDINATING CENTRE</a:t>
            </a:r>
            <a:endParaRPr lang="it-IT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e 3"/>
          <p:cNvSpPr/>
          <p:nvPr/>
        </p:nvSpPr>
        <p:spPr>
          <a:xfrm>
            <a:off x="2915816" y="548680"/>
            <a:ext cx="3240360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b="1" dirty="0" smtClean="0">
                <a:solidFill>
                  <a:schemeClr val="tx1"/>
                </a:solidFill>
              </a:rPr>
              <a:t>ROME</a:t>
            </a:r>
          </a:p>
          <a:p>
            <a:pPr algn="ctr"/>
            <a:r>
              <a:rPr lang="it-IT" dirty="0" smtClean="0">
                <a:solidFill>
                  <a:schemeClr val="tx1"/>
                </a:solidFill>
              </a:rPr>
              <a:t>A.N.I.F. COORDINATING CENTRE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043608" y="3717032"/>
            <a:ext cx="62646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1"/>
              </a:buClr>
              <a:buSzPct val="150000"/>
              <a:buFont typeface="Wingdings" pitchFamily="2" charset="2"/>
              <a:buChar char="Ø"/>
            </a:pPr>
            <a:r>
              <a:rPr lang="it-IT" dirty="0" smtClean="0"/>
              <a:t>  </a:t>
            </a:r>
            <a:r>
              <a:rPr lang="it-IT" dirty="0" smtClean="0"/>
              <a:t>Highest</a:t>
            </a:r>
            <a:r>
              <a:rPr lang="it-IT" dirty="0" smtClean="0"/>
              <a:t> number of patients in Italy</a:t>
            </a:r>
          </a:p>
          <a:p>
            <a:pPr>
              <a:buClr>
                <a:schemeClr val="accent1"/>
              </a:buClr>
            </a:pPr>
            <a:r>
              <a:rPr lang="it-IT" dirty="0" smtClean="0"/>
              <a:t>      with hyperlipoproteinaemia (a)</a:t>
            </a:r>
          </a:p>
          <a:p>
            <a:pPr>
              <a:buClr>
                <a:schemeClr val="accent1"/>
              </a:buClr>
            </a:pPr>
            <a:r>
              <a:rPr lang="it-IT" dirty="0" smtClean="0"/>
              <a:t>      </a:t>
            </a:r>
            <a:r>
              <a:rPr lang="it-IT" dirty="0" smtClean="0"/>
              <a:t>associated</a:t>
            </a:r>
            <a:r>
              <a:rPr lang="it-IT" dirty="0" smtClean="0"/>
              <a:t> with coronary heart disease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1043608" y="5013176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1"/>
              </a:buClr>
              <a:buSzPct val="150000"/>
              <a:buFont typeface="Wingdings" pitchFamily="2" charset="2"/>
              <a:buChar char="Ø"/>
            </a:pPr>
            <a:r>
              <a:rPr lang="it-IT" dirty="0" smtClean="0"/>
              <a:t>  Specialized in </a:t>
            </a:r>
            <a:r>
              <a:rPr lang="it-IT" dirty="0" smtClean="0"/>
              <a:t>treating</a:t>
            </a:r>
            <a:r>
              <a:rPr lang="it-IT" dirty="0" smtClean="0"/>
              <a:t> severe</a:t>
            </a:r>
          </a:p>
          <a:p>
            <a:pPr>
              <a:buClr>
                <a:schemeClr val="accent1"/>
              </a:buClr>
            </a:pPr>
            <a:r>
              <a:rPr lang="it-IT" dirty="0" smtClean="0"/>
              <a:t>      </a:t>
            </a:r>
            <a:r>
              <a:rPr lang="it-IT" dirty="0" smtClean="0"/>
              <a:t>hyperchylomicronaemia</a:t>
            </a:r>
            <a:r>
              <a:rPr lang="it-IT" dirty="0" smtClean="0"/>
              <a:t> and </a:t>
            </a:r>
            <a:r>
              <a:rPr lang="it-IT" dirty="0" smtClean="0"/>
              <a:t>hypertriglyceridaemia</a:t>
            </a:r>
            <a:endParaRPr lang="it-IT" dirty="0"/>
          </a:p>
        </p:txBody>
      </p:sp>
      <p:sp>
        <p:nvSpPr>
          <p:cNvPr id="2" name="Rettangolo 1"/>
          <p:cNvSpPr/>
          <p:nvPr/>
        </p:nvSpPr>
        <p:spPr>
          <a:xfrm>
            <a:off x="6828987" y="6519446"/>
            <a:ext cx="21916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45720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</a:pPr>
            <a:r>
              <a:rPr lang="it-IT" sz="1600" i="1" dirty="0">
                <a:solidFill>
                  <a:prstClr val="white"/>
                </a:solidFill>
              </a:rPr>
              <a:t>Francesco Fuggetta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1043608" y="2708920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bg2">
                  <a:lumMod val="75000"/>
                </a:schemeClr>
              </a:buClr>
              <a:buSzPct val="150000"/>
              <a:buFont typeface="Wingdings" pitchFamily="2" charset="2"/>
              <a:buChar char="Ø"/>
            </a:pPr>
            <a:r>
              <a:rPr lang="it-IT" dirty="0" smtClean="0"/>
              <a:t>  </a:t>
            </a:r>
            <a:r>
              <a:rPr lang="it-IT" dirty="0" smtClean="0"/>
              <a:t>Greatest</a:t>
            </a:r>
            <a:r>
              <a:rPr lang="it-IT" dirty="0" smtClean="0"/>
              <a:t> single-centre </a:t>
            </a:r>
            <a:r>
              <a:rPr lang="it-IT" dirty="0" smtClean="0"/>
              <a:t>HoFH</a:t>
            </a:r>
            <a:r>
              <a:rPr lang="it-IT" dirty="0" smtClean="0"/>
              <a:t> </a:t>
            </a:r>
            <a:r>
              <a:rPr lang="it-IT" dirty="0" smtClean="0"/>
              <a:t>cohort</a:t>
            </a:r>
            <a:r>
              <a:rPr lang="it-IT" dirty="0" smtClean="0"/>
              <a:t> </a:t>
            </a:r>
          </a:p>
          <a:p>
            <a:pPr>
              <a:buClr>
                <a:schemeClr val="bg2">
                  <a:lumMod val="75000"/>
                </a:schemeClr>
              </a:buClr>
            </a:pPr>
            <a:r>
              <a:rPr lang="it-IT" dirty="0" smtClean="0"/>
              <a:t>       in Italy and Europe</a:t>
            </a:r>
            <a:endParaRPr lang="it-IT" dirty="0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5927640"/>
              </p:ext>
            </p:extLst>
          </p:nvPr>
        </p:nvGraphicFramePr>
        <p:xfrm>
          <a:off x="0" y="404664"/>
          <a:ext cx="8460432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ttangolo 1"/>
          <p:cNvSpPr/>
          <p:nvPr/>
        </p:nvSpPr>
        <p:spPr>
          <a:xfrm>
            <a:off x="6804248" y="6516749"/>
            <a:ext cx="21916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45720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</a:pPr>
            <a:r>
              <a:rPr lang="it-IT" sz="1600" i="1" dirty="0">
                <a:solidFill>
                  <a:prstClr val="white"/>
                </a:solidFill>
              </a:rPr>
              <a:t>Francesco Fuggetta</a:t>
            </a: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 descr="Sito ANIF 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332656"/>
            <a:ext cx="8424936" cy="6120680"/>
          </a:xfrm>
        </p:spPr>
      </p:pic>
      <p:sp>
        <p:nvSpPr>
          <p:cNvPr id="2" name="Rettangolo 1"/>
          <p:cNvSpPr/>
          <p:nvPr/>
        </p:nvSpPr>
        <p:spPr>
          <a:xfrm>
            <a:off x="6804248" y="6519446"/>
            <a:ext cx="21916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45720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</a:pPr>
            <a:r>
              <a:rPr lang="it-IT" sz="1600" i="1" dirty="0">
                <a:solidFill>
                  <a:prstClr val="white"/>
                </a:solidFill>
              </a:rPr>
              <a:t>Francesco Fuggetta</a:t>
            </a: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zione">
  <a:themeElements>
    <a:clrScheme name="Sezion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zion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zion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511</TotalTime>
  <Words>252</Words>
  <Application>Microsoft Office PowerPoint</Application>
  <PresentationFormat>Presentazione su schermo (4:3)</PresentationFormat>
  <Paragraphs>75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7" baseType="lpstr">
      <vt:lpstr>Calibri</vt:lpstr>
      <vt:lpstr>Century Gothic</vt:lpstr>
      <vt:lpstr>Wingdings</vt:lpstr>
      <vt:lpstr>Wingdings 3</vt:lpstr>
      <vt:lpstr>Sezione</vt:lpstr>
      <vt:lpstr>A.N.I.F. Italian Association of familial hypercholesterolaemia</vt:lpstr>
      <vt:lpstr>Presentazione standard di PowerPoint</vt:lpstr>
      <vt:lpstr>A.N.I.F. – Italian Association of familial hypercholesterolaemia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Alessia</dc:creator>
  <cp:lastModifiedBy>BadBoy - DDLHits.com</cp:lastModifiedBy>
  <cp:revision>69</cp:revision>
  <dcterms:created xsi:type="dcterms:W3CDTF">2015-11-21T15:25:02Z</dcterms:created>
  <dcterms:modified xsi:type="dcterms:W3CDTF">2015-11-23T17:20:15Z</dcterms:modified>
</cp:coreProperties>
</file>